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290" r:id="rId3"/>
    <p:sldId id="291" r:id="rId4"/>
    <p:sldId id="268" r:id="rId5"/>
    <p:sldId id="271" r:id="rId6"/>
    <p:sldId id="295" r:id="rId7"/>
    <p:sldId id="270" r:id="rId8"/>
    <p:sldId id="269" r:id="rId9"/>
    <p:sldId id="257" r:id="rId10"/>
    <p:sldId id="258" r:id="rId11"/>
    <p:sldId id="275" r:id="rId12"/>
    <p:sldId id="272" r:id="rId13"/>
    <p:sldId id="276" r:id="rId14"/>
    <p:sldId id="259" r:id="rId15"/>
    <p:sldId id="281" r:id="rId16"/>
    <p:sldId id="279" r:id="rId17"/>
    <p:sldId id="282" r:id="rId18"/>
    <p:sldId id="283" r:id="rId19"/>
    <p:sldId id="260" r:id="rId20"/>
    <p:sldId id="284" r:id="rId21"/>
    <p:sldId id="285" r:id="rId22"/>
    <p:sldId id="286" r:id="rId23"/>
    <p:sldId id="287" r:id="rId24"/>
    <p:sldId id="288" r:id="rId25"/>
    <p:sldId id="289" r:id="rId26"/>
    <p:sldId id="261" r:id="rId27"/>
    <p:sldId id="293" r:id="rId28"/>
    <p:sldId id="292" r:id="rId29"/>
    <p:sldId id="263" r:id="rId30"/>
    <p:sldId id="264" r:id="rId31"/>
    <p:sldId id="265" r:id="rId32"/>
    <p:sldId id="266" r:id="rId33"/>
    <p:sldId id="267" r:id="rId34"/>
    <p:sldId id="294" r:id="rId35"/>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67190" autoAdjust="0"/>
  </p:normalViewPr>
  <p:slideViewPr>
    <p:cSldViewPr snapToGrid="0">
      <p:cViewPr varScale="1">
        <p:scale>
          <a:sx n="52" d="100"/>
          <a:sy n="52" d="100"/>
        </p:scale>
        <p:origin x="5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4AD3B8D4-5C2C-4EE4-83A1-5C10E11CD95E}" type="datetimeFigureOut">
              <a:rPr lang="en-US" smtClean="0"/>
              <a:t>12/29/2017</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96E358C6-C1B8-497F-9837-35DE37B66144}" type="slidenum">
              <a:rPr lang="en-US" smtClean="0"/>
              <a:t>‹#›</a:t>
            </a:fld>
            <a:endParaRPr lang="en-US"/>
          </a:p>
        </p:txBody>
      </p:sp>
    </p:spTree>
    <p:extLst>
      <p:ext uri="{BB962C8B-B14F-4D97-AF65-F5344CB8AC3E}">
        <p14:creationId xmlns:p14="http://schemas.microsoft.com/office/powerpoint/2010/main" val="13434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BACAA620-ED91-492F-A793-EC2D3B1D7DC7}" type="datetimeFigureOut">
              <a:rPr lang="en-US" smtClean="0"/>
              <a:t>12/29/2017</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328F089-D46A-4A9A-A474-E27BDDC271FA}" type="slidenum">
              <a:rPr lang="en-US" smtClean="0"/>
              <a:t>‹#›</a:t>
            </a:fld>
            <a:endParaRPr lang="en-US"/>
          </a:p>
        </p:txBody>
      </p:sp>
    </p:spTree>
    <p:extLst>
      <p:ext uri="{BB962C8B-B14F-4D97-AF65-F5344CB8AC3E}">
        <p14:creationId xmlns:p14="http://schemas.microsoft.com/office/powerpoint/2010/main" val="4168228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money.cnn.com/retirement/guide/insurance_health.moneymag/index17.htm?iid=E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with a 66-yr old man admitted</a:t>
            </a:r>
            <a:r>
              <a:rPr lang="en-US" baseline="0" dirty="0" smtClean="0"/>
              <a:t> to the hospital for acute diverticulitis. Notice the man is 66.</a:t>
            </a:r>
          </a:p>
          <a:p>
            <a:r>
              <a:rPr lang="en-US" baseline="0" dirty="0" smtClean="0"/>
              <a:t>The magic age for Medicare is???  (“65”)</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4</a:t>
            </a:fld>
            <a:endParaRPr lang="en-US"/>
          </a:p>
        </p:txBody>
      </p:sp>
    </p:spTree>
    <p:extLst>
      <p:ext uri="{BB962C8B-B14F-4D97-AF65-F5344CB8AC3E}">
        <p14:creationId xmlns:p14="http://schemas.microsoft.com/office/powerpoint/2010/main" val="3975337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smtClean="0"/>
              <a:t>On to Medicare Part C</a:t>
            </a:r>
          </a:p>
          <a:p>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14</a:t>
            </a:fld>
            <a:endParaRPr lang="en-US"/>
          </a:p>
        </p:txBody>
      </p:sp>
    </p:spTree>
    <p:extLst>
      <p:ext uri="{BB962C8B-B14F-4D97-AF65-F5344CB8AC3E}">
        <p14:creationId xmlns:p14="http://schemas.microsoft.com/office/powerpoint/2010/main" val="809003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smtClean="0"/>
              <a:t>C is for COMPLICATED!</a:t>
            </a:r>
          </a:p>
          <a:p>
            <a:pPr defTabSz="924458"/>
            <a:r>
              <a:rPr lang="en-US" dirty="0" smtClean="0"/>
              <a:t>You won’t see “complicated” anywhere. I coined this one as I was reading about it.</a:t>
            </a:r>
          </a:p>
          <a:p>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15</a:t>
            </a:fld>
            <a:endParaRPr lang="en-US"/>
          </a:p>
        </p:txBody>
      </p:sp>
    </p:spTree>
    <p:extLst>
      <p:ext uri="{BB962C8B-B14F-4D97-AF65-F5344CB8AC3E}">
        <p14:creationId xmlns:p14="http://schemas.microsoft.com/office/powerpoint/2010/main" val="4180749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smtClean="0"/>
              <a:t>First</a:t>
            </a:r>
            <a:r>
              <a:rPr lang="en-US" baseline="0" dirty="0" smtClean="0"/>
              <a:t> of all, there is a product under Part C called </a:t>
            </a:r>
            <a:r>
              <a:rPr lang="en-US" baseline="0" dirty="0" err="1" smtClean="0"/>
              <a:t>Medigap</a:t>
            </a:r>
            <a:r>
              <a:rPr lang="en-US" baseline="0" dirty="0" smtClean="0"/>
              <a:t>.</a:t>
            </a:r>
            <a:endParaRPr lang="en-US" dirty="0" smtClean="0"/>
          </a:p>
          <a:p>
            <a:pPr defTabSz="924458"/>
            <a:r>
              <a:rPr lang="en-US" dirty="0" err="1" smtClean="0"/>
              <a:t>Medigap</a:t>
            </a:r>
            <a:r>
              <a:rPr lang="en-US" dirty="0" smtClean="0"/>
              <a:t>, also referred to as Medicare Supplemental,</a:t>
            </a:r>
            <a:r>
              <a:rPr lang="en-US" baseline="0" dirty="0" smtClean="0"/>
              <a:t> c</a:t>
            </a:r>
            <a:r>
              <a:rPr lang="en-US" dirty="0" smtClean="0"/>
              <a:t>overs out-of-pocket costs for things that are covered by Parts A and B. Things like co-pays and deductibles. So you could also</a:t>
            </a:r>
            <a:r>
              <a:rPr lang="en-US" baseline="0" dirty="0" smtClean="0"/>
              <a:t> think </a:t>
            </a:r>
            <a:r>
              <a:rPr lang="en-US" b="1" i="1" baseline="0" dirty="0" smtClean="0"/>
              <a:t>C is for co-pays</a:t>
            </a:r>
            <a:r>
              <a:rPr lang="en-US" baseline="0" dirty="0" smtClean="0"/>
              <a:t>.</a:t>
            </a:r>
          </a:p>
          <a:p>
            <a:pPr defTabSz="924458"/>
            <a:endParaRPr lang="en-US" dirty="0" smtClean="0"/>
          </a:p>
          <a:p>
            <a:pPr defTabSz="924458"/>
            <a:r>
              <a:rPr lang="en-US" dirty="0" smtClean="0"/>
              <a:t>But it’s for the A/B </a:t>
            </a:r>
            <a:r>
              <a:rPr lang="en-US" u="sng" dirty="0" smtClean="0"/>
              <a:t>covered </a:t>
            </a:r>
            <a:r>
              <a:rPr lang="en-US" dirty="0" smtClean="0"/>
              <a:t>costs, not uncovered.</a:t>
            </a:r>
          </a:p>
          <a:p>
            <a:pPr defTabSz="924458"/>
            <a:endParaRPr lang="en-US" dirty="0" smtClean="0"/>
          </a:p>
          <a:p>
            <a:pPr defTabSz="924458"/>
            <a:r>
              <a:rPr lang="en-US" dirty="0" smtClean="0"/>
              <a:t>And these policies comes from private insurance companies, not from the government.</a:t>
            </a:r>
          </a:p>
          <a:p>
            <a:pPr defTabSz="924458"/>
            <a:endParaRPr lang="en-US" dirty="0" smtClean="0"/>
          </a:p>
          <a:p>
            <a:pPr defTabSz="924458"/>
            <a:r>
              <a:rPr lang="en-US" dirty="0" smtClean="0"/>
              <a:t>Finally, the</a:t>
            </a:r>
            <a:r>
              <a:rPr lang="en-US" baseline="0" dirty="0" smtClean="0"/>
              <a:t> </a:t>
            </a:r>
            <a:r>
              <a:rPr lang="en-US" baseline="0" dirty="0" err="1" smtClean="0"/>
              <a:t>Medigap</a:t>
            </a:r>
            <a:r>
              <a:rPr lang="en-US" baseline="0" dirty="0" smtClean="0"/>
              <a:t> policies don’t cover prescription meds, so you would still need something like Part D, which we’ll get to in a minute.</a:t>
            </a:r>
            <a:endParaRPr lang="en-US" dirty="0" smtClean="0"/>
          </a:p>
          <a:p>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16</a:t>
            </a:fld>
            <a:endParaRPr lang="en-US"/>
          </a:p>
        </p:txBody>
      </p:sp>
    </p:spTree>
    <p:extLst>
      <p:ext uri="{BB962C8B-B14F-4D97-AF65-F5344CB8AC3E}">
        <p14:creationId xmlns:p14="http://schemas.microsoft.com/office/powerpoint/2010/main" val="1394494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smtClean="0"/>
              <a:t>But</a:t>
            </a:r>
            <a:r>
              <a:rPr lang="en-US" baseline="0" dirty="0" smtClean="0"/>
              <a:t> h</a:t>
            </a:r>
            <a:r>
              <a:rPr lang="en-US" dirty="0" smtClean="0"/>
              <a:t>ere’s where it gets really complicated. </a:t>
            </a:r>
            <a:br>
              <a:rPr lang="en-US" dirty="0" smtClean="0"/>
            </a:br>
            <a:r>
              <a:rPr lang="en-US" dirty="0" smtClean="0"/>
              <a:t>There are TEN policy</a:t>
            </a:r>
            <a:r>
              <a:rPr lang="en-US" baseline="0" dirty="0" smtClean="0"/>
              <a:t> types, all with a different letter. Unfortunately the letters are not consecutive, but every plan within a particular letter has to offer the same benefits. They can charge different premiums though.</a:t>
            </a:r>
          </a:p>
          <a:p>
            <a:pPr defTabSz="924458"/>
            <a:endParaRPr lang="en-US" baseline="0" dirty="0" smtClean="0"/>
          </a:p>
          <a:p>
            <a:pPr defTabSz="924458"/>
            <a:r>
              <a:rPr lang="en-US" baseline="0" dirty="0" smtClean="0"/>
              <a:t>You might notice that an “F” plan has the fullest coverage. So </a:t>
            </a:r>
            <a:r>
              <a:rPr lang="en-US" b="1" i="1" baseline="0" dirty="0" smtClean="0"/>
              <a:t>F might be for Fullest</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17</a:t>
            </a:fld>
            <a:endParaRPr lang="en-US"/>
          </a:p>
        </p:txBody>
      </p:sp>
    </p:spTree>
    <p:extLst>
      <p:ext uri="{BB962C8B-B14F-4D97-AF65-F5344CB8AC3E}">
        <p14:creationId xmlns:p14="http://schemas.microsoft.com/office/powerpoint/2010/main" val="3917711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smtClean="0"/>
              <a:t>To</a:t>
            </a:r>
            <a:r>
              <a:rPr lang="en-US" baseline="0" dirty="0" smtClean="0"/>
              <a:t> make things even more interesting, another alternative in Part C is what’s called a Medicare </a:t>
            </a:r>
            <a:r>
              <a:rPr lang="en-US" i="1" baseline="0" dirty="0" smtClean="0"/>
              <a:t>Advantage </a:t>
            </a:r>
            <a:r>
              <a:rPr lang="en-US" i="0" baseline="0" dirty="0" smtClean="0"/>
              <a:t>plan. Each state or region will have several options. In South Dakota, the ones I know of are Humana, Coventry and </a:t>
            </a:r>
            <a:r>
              <a:rPr lang="en-US" i="0" baseline="0" dirty="0" err="1" smtClean="0"/>
              <a:t>Medica</a:t>
            </a:r>
            <a:r>
              <a:rPr lang="en-US" i="0" baseline="0" dirty="0" smtClean="0"/>
              <a:t>. These will actually substitute for traditional A&amp;B, so you are no longer on traditional Medicare. And these will typically include prescription medications.</a:t>
            </a:r>
          </a:p>
          <a:p>
            <a:pPr defTabSz="924458"/>
            <a:r>
              <a:rPr lang="en-US" i="0" baseline="0" dirty="0" smtClean="0"/>
              <a:t>The plans are HMO, PPO or other. What does HMO stand for??? (“Health maintenance organization”) And PPO??? (“Preferred provider organization”). The difference between the two relates to how strict the plans are in keeping you within the provider network. HMO’s pay set fees for within the system, so there would be no coverage if you go outside the network, except in extreme emergencies. PPO’s have tiers where you will pay more if you go outside the network but there is still some coverage.</a:t>
            </a:r>
            <a:endParaRPr lang="en-US" dirty="0" smtClean="0"/>
          </a:p>
          <a:p>
            <a:pPr defTabSz="924458"/>
            <a:r>
              <a:rPr lang="en-US" dirty="0" smtClean="0"/>
              <a:t>Of the 54 million people</a:t>
            </a:r>
            <a:r>
              <a:rPr lang="en-US" baseline="0" dirty="0" smtClean="0"/>
              <a:t> enrolled, 2/3 are in traditional Medicare with a supplemental, and 1/3 are in a Medicare Advantage Plan.</a:t>
            </a:r>
          </a:p>
          <a:p>
            <a:pPr defTabSz="924458"/>
            <a:endParaRPr lang="en-US" baseline="0" dirty="0" smtClean="0"/>
          </a:p>
          <a:p>
            <a:pPr defTabSz="924458"/>
            <a:r>
              <a:rPr lang="en-US" baseline="0" dirty="0" smtClean="0"/>
              <a:t>Is you head spinning yet? There are DRUGS for that!</a:t>
            </a:r>
            <a:endParaRPr lang="en-US" dirty="0" smtClean="0"/>
          </a:p>
          <a:p>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18</a:t>
            </a:fld>
            <a:endParaRPr lang="en-US"/>
          </a:p>
        </p:txBody>
      </p:sp>
    </p:spTree>
    <p:extLst>
      <p:ext uri="{BB962C8B-B14F-4D97-AF65-F5344CB8AC3E}">
        <p14:creationId xmlns:p14="http://schemas.microsoft.com/office/powerpoint/2010/main" val="4013469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is for DRUGS</a:t>
            </a:r>
            <a:r>
              <a:rPr lang="en-US" baseline="0" dirty="0" smtClean="0"/>
              <a:t> but also complicated.</a:t>
            </a:r>
          </a:p>
          <a:p>
            <a:endParaRPr lang="en-US" baseline="0" dirty="0" smtClean="0"/>
          </a:p>
          <a:p>
            <a:r>
              <a:rPr lang="en-US" dirty="0" smtClean="0"/>
              <a:t>No Part D plan covers all prescription drugs.</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19</a:t>
            </a:fld>
            <a:endParaRPr lang="en-US"/>
          </a:p>
        </p:txBody>
      </p:sp>
    </p:spTree>
    <p:extLst>
      <p:ext uri="{BB962C8B-B14F-4D97-AF65-F5344CB8AC3E}">
        <p14:creationId xmlns:p14="http://schemas.microsoft.com/office/powerpoint/2010/main" val="2360106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there are more than 25 different plans that cover different drugs. And what a person pays in terms of their out-of-pocket costs differs over time.</a:t>
            </a:r>
          </a:p>
          <a:p>
            <a:r>
              <a:rPr lang="en-US" dirty="0" smtClean="0"/>
              <a:t>There are these complicated</a:t>
            </a:r>
            <a:r>
              <a:rPr lang="en-US" baseline="0" dirty="0" smtClean="0"/>
              <a:t> phases under Part D.</a:t>
            </a:r>
          </a:p>
          <a:p>
            <a:r>
              <a:rPr lang="en-US" baseline="0" dirty="0" smtClean="0"/>
              <a:t>[Go through slide]</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20</a:t>
            </a:fld>
            <a:endParaRPr lang="en-US"/>
          </a:p>
        </p:txBody>
      </p:sp>
    </p:spTree>
    <p:extLst>
      <p:ext uri="{BB962C8B-B14F-4D97-AF65-F5344CB8AC3E}">
        <p14:creationId xmlns:p14="http://schemas.microsoft.com/office/powerpoint/2010/main" val="4040291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phases.]</a:t>
            </a:r>
          </a:p>
          <a:p>
            <a:r>
              <a:rPr lang="en-US" dirty="0" smtClean="0"/>
              <a:t>And people find they have to research and often</a:t>
            </a:r>
            <a:r>
              <a:rPr lang="en-US" baseline="0" dirty="0" smtClean="0"/>
              <a:t> change Part D plans every year because what drugs are covered will change within a plan. So they might be covered for their heart med one year and not the next.</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21</a:t>
            </a:fld>
            <a:endParaRPr lang="en-US"/>
          </a:p>
        </p:txBody>
      </p:sp>
    </p:spTree>
    <p:extLst>
      <p:ext uri="{BB962C8B-B14F-4D97-AF65-F5344CB8AC3E}">
        <p14:creationId xmlns:p14="http://schemas.microsoft.com/office/powerpoint/2010/main" val="330227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Household income</a:t>
            </a:r>
            <a:r>
              <a:rPr lang="en-US" baseline="0" dirty="0" smtClean="0"/>
              <a:t> to be eligible in SD? Less than $32,319 for family of four.</a:t>
            </a:r>
            <a:endParaRPr lang="en-US" dirty="0" smtClean="0"/>
          </a:p>
          <a:p>
            <a:endParaRPr lang="en-US" dirty="0" smtClean="0"/>
          </a:p>
          <a:p>
            <a:r>
              <a:rPr lang="en-US" dirty="0" smtClean="0"/>
              <a:t>Prescription drugs are not covered by Medicaid. But if you're eligible for Medicaid, the program may pay the premium for </a:t>
            </a:r>
            <a:r>
              <a:rPr lang="en-US" dirty="0" smtClean="0">
                <a:hlinkClick r:id="rId3"/>
              </a:rPr>
              <a:t>Medicare Part D</a:t>
            </a:r>
            <a:endParaRPr lang="en-US" dirty="0" smtClean="0"/>
          </a:p>
          <a:p>
            <a:endParaRPr lang="en-US" dirty="0" smtClean="0"/>
          </a:p>
          <a:p>
            <a:r>
              <a:rPr lang="en-US" dirty="0" smtClean="0"/>
              <a:t>CHIP (Children’s Health Insurance Program) covers uninsured children whose family income is up to 200% of federal poverty level ($36,804 annually</a:t>
            </a:r>
            <a:r>
              <a:rPr lang="en-US" baseline="0" dirty="0" smtClean="0"/>
              <a:t> for family of four.)</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26</a:t>
            </a:fld>
            <a:endParaRPr lang="en-US"/>
          </a:p>
        </p:txBody>
      </p:sp>
    </p:spTree>
    <p:extLst>
      <p:ext uri="{BB962C8B-B14F-4D97-AF65-F5344CB8AC3E}">
        <p14:creationId xmlns:p14="http://schemas.microsoft.com/office/powerpoint/2010/main" val="1337530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Hospital room during hospitalization - A</a:t>
            </a:r>
          </a:p>
          <a:p>
            <a:r>
              <a:rPr lang="en-US" dirty="0" smtClean="0"/>
              <a:t>Ambulance trip leading to hospitalization - B</a:t>
            </a:r>
          </a:p>
          <a:p>
            <a:r>
              <a:rPr lang="en-US" dirty="0" smtClean="0"/>
              <a:t>Anesthetist for surgical procedure during hospitalization - B</a:t>
            </a:r>
          </a:p>
          <a:p>
            <a:r>
              <a:rPr lang="en-US" dirty="0" smtClean="0"/>
              <a:t>Drugs administered in the hospital - A</a:t>
            </a:r>
          </a:p>
          <a:p>
            <a:r>
              <a:rPr lang="en-US" dirty="0" smtClean="0"/>
              <a:t>Drugs prescribed as an outpatient - D</a:t>
            </a:r>
          </a:p>
          <a:p>
            <a:r>
              <a:rPr lang="en-US" dirty="0" smtClean="0"/>
              <a:t>Drugs injected in an outpatient department, e.g. chemotherapy - B</a:t>
            </a:r>
          </a:p>
          <a:p>
            <a:r>
              <a:rPr lang="en-US" dirty="0" smtClean="0"/>
              <a:t>Nursing home care (routine custodial care) – none</a:t>
            </a:r>
            <a:r>
              <a:rPr lang="en-US" baseline="0" dirty="0" smtClean="0"/>
              <a:t> (private pay or Medicaid)</a:t>
            </a:r>
            <a:endParaRPr lang="en-US" dirty="0" smtClean="0"/>
          </a:p>
          <a:p>
            <a:r>
              <a:rPr lang="en-US" dirty="0" smtClean="0"/>
              <a:t>Physical therapy (medically necessary, outpatient) - B</a:t>
            </a:r>
          </a:p>
          <a:p>
            <a:r>
              <a:rPr lang="en-US" dirty="0" smtClean="0"/>
              <a:t>Inpatient rehab facility - A</a:t>
            </a:r>
          </a:p>
          <a:p>
            <a:r>
              <a:rPr lang="en-US" dirty="0" smtClean="0"/>
              <a:t>Hearing aids – none (some Medicare Advantage plans offering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Co-pays and deductibles not paid by Part A or B - 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27</a:t>
            </a:fld>
            <a:endParaRPr lang="en-US"/>
          </a:p>
        </p:txBody>
      </p:sp>
    </p:spTree>
    <p:extLst>
      <p:ext uri="{BB962C8B-B14F-4D97-AF65-F5344CB8AC3E}">
        <p14:creationId xmlns:p14="http://schemas.microsoft.com/office/powerpoint/2010/main" val="1072455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 probably has Medicare.</a:t>
            </a:r>
          </a:p>
          <a:p>
            <a:r>
              <a:rPr lang="en-US" dirty="0" smtClean="0"/>
              <a:t>What “Part” of Medicare?</a:t>
            </a:r>
            <a:r>
              <a:rPr lang="en-US" baseline="0" dirty="0" smtClean="0"/>
              <a:t> Part A, B, C or D?</a:t>
            </a:r>
          </a:p>
          <a:p>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5</a:t>
            </a:fld>
            <a:endParaRPr lang="en-US"/>
          </a:p>
        </p:txBody>
      </p:sp>
    </p:spTree>
    <p:extLst>
      <p:ext uri="{BB962C8B-B14F-4D97-AF65-F5344CB8AC3E}">
        <p14:creationId xmlns:p14="http://schemas.microsoft.com/office/powerpoint/2010/main" val="3286780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 payment is a fixed amount for a certain service.’</a:t>
            </a:r>
          </a:p>
          <a:p>
            <a:endParaRPr lang="en-US" dirty="0" smtClean="0"/>
          </a:p>
          <a:p>
            <a:r>
              <a:rPr lang="en-US" dirty="0" smtClean="0"/>
              <a:t>Co-insurance is</a:t>
            </a:r>
            <a:r>
              <a:rPr lang="en-US" baseline="0" dirty="0" smtClean="0"/>
              <a:t> </a:t>
            </a:r>
            <a:r>
              <a:rPr lang="en-US" baseline="0" smtClean="0"/>
              <a:t>a percentage.</a:t>
            </a:r>
            <a:endParaRPr lang="en-US"/>
          </a:p>
        </p:txBody>
      </p:sp>
      <p:sp>
        <p:nvSpPr>
          <p:cNvPr id="4" name="Slide Number Placeholder 3"/>
          <p:cNvSpPr>
            <a:spLocks noGrp="1"/>
          </p:cNvSpPr>
          <p:nvPr>
            <p:ph type="sldNum" sz="quarter" idx="10"/>
          </p:nvPr>
        </p:nvSpPr>
        <p:spPr/>
        <p:txBody>
          <a:bodyPr/>
          <a:lstStyle/>
          <a:p>
            <a:fld id="{8328F089-D46A-4A9A-A474-E27BDDC271FA}" type="slidenum">
              <a:rPr lang="en-US" smtClean="0"/>
              <a:t>30</a:t>
            </a:fld>
            <a:endParaRPr lang="en-US"/>
          </a:p>
        </p:txBody>
      </p:sp>
    </p:spTree>
    <p:extLst>
      <p:ext uri="{BB962C8B-B14F-4D97-AF65-F5344CB8AC3E}">
        <p14:creationId xmlns:p14="http://schemas.microsoft.com/office/powerpoint/2010/main" val="232790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A.</a:t>
            </a:r>
          </a:p>
          <a:p>
            <a:r>
              <a:rPr lang="en-US" dirty="0" smtClean="0"/>
              <a:t>Think A for admission. Hospitalized patients 65</a:t>
            </a:r>
            <a:r>
              <a:rPr lang="en-US" baseline="0" dirty="0" smtClean="0"/>
              <a:t> and older are probably going to be covered by Medicare Part A. This is true for pretty much everybody. Do you qualify just by turning 65? Not exactly but pretty close. You have to have earned payroll credits either through your own work or that of your spouse. But it’s fairly automatic. So you could think </a:t>
            </a:r>
            <a:r>
              <a:rPr lang="en-US" b="1" i="1" baseline="0" dirty="0" smtClean="0"/>
              <a:t>A for automatic </a:t>
            </a:r>
            <a:r>
              <a:rPr lang="en-US" baseline="0" dirty="0" smtClean="0"/>
              <a:t>too along with </a:t>
            </a:r>
            <a:r>
              <a:rPr lang="en-US" b="1" i="1" baseline="0" dirty="0" smtClean="0"/>
              <a:t>A for admission</a:t>
            </a:r>
            <a:r>
              <a:rPr lang="en-US" baseline="0" dirty="0" smtClean="0"/>
              <a:t>.  </a:t>
            </a:r>
          </a:p>
          <a:p>
            <a:r>
              <a:rPr lang="en-US" baseline="0" dirty="0" smtClean="0"/>
              <a:t>I’m hoping these letter tags for A, B, C, D will be helpful because it gets complicated.</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7</a:t>
            </a:fld>
            <a:endParaRPr lang="en-US"/>
          </a:p>
        </p:txBody>
      </p:sp>
    </p:spTree>
    <p:extLst>
      <p:ext uri="{BB962C8B-B14F-4D97-AF65-F5344CB8AC3E}">
        <p14:creationId xmlns:p14="http://schemas.microsoft.com/office/powerpoint/2010/main" val="330468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physician bills? Hospitalists?</a:t>
            </a:r>
            <a:r>
              <a:rPr lang="en-US" baseline="0" dirty="0" smtClean="0"/>
              <a:t> Radiologists? Surgeons?</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8</a:t>
            </a:fld>
            <a:endParaRPr lang="en-US"/>
          </a:p>
        </p:txBody>
      </p:sp>
    </p:spTree>
    <p:extLst>
      <p:ext uri="{BB962C8B-B14F-4D97-AF65-F5344CB8AC3E}">
        <p14:creationId xmlns:p14="http://schemas.microsoft.com/office/powerpoint/2010/main" val="1948060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Nope. Physician services</a:t>
            </a:r>
            <a:r>
              <a:rPr lang="en-US" baseline="0" dirty="0" smtClean="0"/>
              <a:t> are covered by Part B.</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9</a:t>
            </a:fld>
            <a:endParaRPr lang="en-US"/>
          </a:p>
        </p:txBody>
      </p:sp>
    </p:spTree>
    <p:extLst>
      <p:ext uri="{BB962C8B-B14F-4D97-AF65-F5344CB8AC3E}">
        <p14:creationId xmlns:p14="http://schemas.microsoft.com/office/powerpoint/2010/main" val="130166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move on to Medicare Part B. So the same man goes</a:t>
            </a:r>
            <a:r>
              <a:rPr lang="en-US" baseline="0" dirty="0" smtClean="0"/>
              <a:t> in for follow-up care for his diverticulitis. Notice he’s pointing to his left lower quadrant. </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10</a:t>
            </a:fld>
            <a:endParaRPr lang="en-US"/>
          </a:p>
        </p:txBody>
      </p:sp>
    </p:spTree>
    <p:extLst>
      <p:ext uri="{BB962C8B-B14F-4D97-AF65-F5344CB8AC3E}">
        <p14:creationId xmlns:p14="http://schemas.microsoft.com/office/powerpoint/2010/main" val="183302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Medicare Part B. Think of B for basics of care.</a:t>
            </a:r>
          </a:p>
          <a:p>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11</a:t>
            </a:fld>
            <a:endParaRPr lang="en-US"/>
          </a:p>
        </p:txBody>
      </p:sp>
    </p:spTree>
    <p:extLst>
      <p:ext uri="{BB962C8B-B14F-4D97-AF65-F5344CB8AC3E}">
        <p14:creationId xmlns:p14="http://schemas.microsoft.com/office/powerpoint/2010/main" val="3370667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Medicare Part B covers medical services</a:t>
            </a:r>
            <a:r>
              <a:rPr lang="en-US" baseline="0" dirty="0" smtClean="0"/>
              <a:t> by any doctor who accepts Medicare patients. It covers the doctors fees while this patient was in the hospital and physician fees in clinics. That’s a lot coverage. This actually isn’t free. There is a monthly premium for this that gets taken from his monthly social security check.</a:t>
            </a:r>
          </a:p>
          <a:p>
            <a:r>
              <a:rPr lang="en-US" baseline="0" dirty="0" smtClean="0"/>
              <a:t>But it also covers lab tests, and preventive things like flu shots.</a:t>
            </a:r>
          </a:p>
          <a:p>
            <a:r>
              <a:rPr lang="en-US" dirty="0" smtClean="0"/>
              <a:t>Medicare</a:t>
            </a:r>
            <a:r>
              <a:rPr lang="en-US" baseline="0" dirty="0" smtClean="0"/>
              <a:t> coverage of preventive services was just expanded under the ACA (2011). </a:t>
            </a:r>
          </a:p>
          <a:p>
            <a:r>
              <a:rPr lang="en-US" baseline="0" dirty="0" smtClean="0"/>
              <a:t>Durable medical equipment, e.g. wheelchairs, are covered with paperwork completed by the provider.</a:t>
            </a:r>
          </a:p>
          <a:p>
            <a:r>
              <a:rPr lang="en-US" baseline="0" dirty="0" smtClean="0"/>
              <a:t>The doctor needs to have agreed to accept Medicare patients. It’s called “accepting assignment.”</a:t>
            </a:r>
          </a:p>
          <a:p>
            <a:r>
              <a:rPr lang="en-US" dirty="0" smtClean="0"/>
              <a:t>Accepting assignment – physician agrees to accept the Medicare-approved</a:t>
            </a:r>
            <a:r>
              <a:rPr lang="en-US" baseline="0" dirty="0" smtClean="0"/>
              <a:t> amount as full payment.</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12</a:t>
            </a:fld>
            <a:endParaRPr lang="en-US"/>
          </a:p>
        </p:txBody>
      </p:sp>
    </p:spTree>
    <p:extLst>
      <p:ext uri="{BB962C8B-B14F-4D97-AF65-F5344CB8AC3E}">
        <p14:creationId xmlns:p14="http://schemas.microsoft.com/office/powerpoint/2010/main" val="850100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also covers long-term care,</a:t>
            </a:r>
            <a:r>
              <a:rPr lang="en-US" baseline="0" dirty="0" smtClean="0"/>
              <a:t> that is nursing home care but it required there be specific and short-term reasons for the stay, e.g. rehab after a stroke or broken hip. There has to be a hospital stay of at least 3 days and a direct transfer.</a:t>
            </a:r>
          </a:p>
          <a:p>
            <a:endParaRPr lang="en-US" baseline="0" dirty="0" smtClean="0"/>
          </a:p>
          <a:p>
            <a:r>
              <a:rPr lang="en-US" baseline="0" dirty="0" smtClean="0"/>
              <a:t>Parts A and B are referred to as “traditional” or “original” Medicare, because they have been around for awhile and pre-date Parts C and D.</a:t>
            </a:r>
            <a:endParaRPr lang="en-US" dirty="0"/>
          </a:p>
        </p:txBody>
      </p:sp>
      <p:sp>
        <p:nvSpPr>
          <p:cNvPr id="4" name="Slide Number Placeholder 3"/>
          <p:cNvSpPr>
            <a:spLocks noGrp="1"/>
          </p:cNvSpPr>
          <p:nvPr>
            <p:ph type="sldNum" sz="quarter" idx="10"/>
          </p:nvPr>
        </p:nvSpPr>
        <p:spPr/>
        <p:txBody>
          <a:bodyPr/>
          <a:lstStyle/>
          <a:p>
            <a:fld id="{8328F089-D46A-4A9A-A474-E27BDDC271FA}" type="slidenum">
              <a:rPr lang="en-US" smtClean="0"/>
              <a:t>13</a:t>
            </a:fld>
            <a:endParaRPr lang="en-US"/>
          </a:p>
        </p:txBody>
      </p:sp>
    </p:spTree>
    <p:extLst>
      <p:ext uri="{BB962C8B-B14F-4D97-AF65-F5344CB8AC3E}">
        <p14:creationId xmlns:p14="http://schemas.microsoft.com/office/powerpoint/2010/main" val="1063092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967C15-77BC-4825-B88E-62A27F5BDADA}"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274598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67C15-77BC-4825-B88E-62A27F5BDADA}"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89146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67C15-77BC-4825-B88E-62A27F5BDADA}"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126718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67C15-77BC-4825-B88E-62A27F5BDADA}"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404103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967C15-77BC-4825-B88E-62A27F5BDADA}"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146353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967C15-77BC-4825-B88E-62A27F5BDADA}" type="datetimeFigureOut">
              <a:rPr lang="en-US" smtClean="0"/>
              <a:t>12/29/2017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70395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967C15-77BC-4825-B88E-62A27F5BDADA}" type="datetimeFigureOut">
              <a:rPr lang="en-US" smtClean="0"/>
              <a:t>12/29/2017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261755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967C15-77BC-4825-B88E-62A27F5BDADA}" type="datetimeFigureOut">
              <a:rPr lang="en-US" smtClean="0"/>
              <a:t>12/29/2017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381137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67C15-77BC-4825-B88E-62A27F5BDADA}" type="datetimeFigureOut">
              <a:rPr lang="en-US" smtClean="0"/>
              <a:t>12/29/2017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4276849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967C15-77BC-4825-B88E-62A27F5BDADA}" type="datetimeFigureOut">
              <a:rPr lang="en-US" smtClean="0"/>
              <a:t>12/29/2017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107938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967C15-77BC-4825-B88E-62A27F5BDADA}" type="datetimeFigureOut">
              <a:rPr lang="en-US" smtClean="0"/>
              <a:t>12/29/2017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FBB99-76AD-4275-895C-FCD88C943177}" type="slidenum">
              <a:rPr lang="en-US" smtClean="0"/>
              <a:t>‹#›</a:t>
            </a:fld>
            <a:endParaRPr lang="en-US"/>
          </a:p>
        </p:txBody>
      </p:sp>
    </p:spTree>
    <p:extLst>
      <p:ext uri="{BB962C8B-B14F-4D97-AF65-F5344CB8AC3E}">
        <p14:creationId xmlns:p14="http://schemas.microsoft.com/office/powerpoint/2010/main" val="1478851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67C15-77BC-4825-B88E-62A27F5BDADA}" type="datetimeFigureOut">
              <a:rPr lang="en-US" smtClean="0"/>
              <a:t>12/29/2017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FBB99-76AD-4275-895C-FCD88C943177}" type="slidenum">
              <a:rPr lang="en-US" smtClean="0"/>
              <a:t>‹#›</a:t>
            </a:fld>
            <a:endParaRPr lang="en-US"/>
          </a:p>
        </p:txBody>
      </p:sp>
    </p:spTree>
    <p:extLst>
      <p:ext uri="{BB962C8B-B14F-4D97-AF65-F5344CB8AC3E}">
        <p14:creationId xmlns:p14="http://schemas.microsoft.com/office/powerpoint/2010/main" val="3275136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6.png"/><Relationship Id="rId5" Type="http://schemas.openxmlformats.org/officeDocument/2006/relationships/hyperlink" Target="http://dss.sd.gov/medicaid/generalinfo/faq.aspx" TargetMode="External"/><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0"/>
            <a:ext cx="5526172" cy="3865664"/>
          </a:xfrm>
          <a:prstGeom prst="rect">
            <a:avLst/>
          </a:prstGeom>
        </p:spPr>
      </p:pic>
      <p:sp>
        <p:nvSpPr>
          <p:cNvPr id="2" name="Title 1"/>
          <p:cNvSpPr>
            <a:spLocks noGrp="1"/>
          </p:cNvSpPr>
          <p:nvPr>
            <p:ph type="ctrTitle"/>
          </p:nvPr>
        </p:nvSpPr>
        <p:spPr>
          <a:xfrm>
            <a:off x="1524000" y="2804046"/>
            <a:ext cx="9144000" cy="2387600"/>
          </a:xfrm>
        </p:spPr>
        <p:txBody>
          <a:bodyPr/>
          <a:lstStyle/>
          <a:p>
            <a:r>
              <a:rPr lang="en-US" b="1" dirty="0" smtClean="0"/>
              <a:t>Medicare &amp; Medicaid </a:t>
            </a:r>
            <a:r>
              <a:rPr lang="en-US" dirty="0" smtClean="0"/>
              <a:t>– the  A, B, C, D’s</a:t>
            </a:r>
            <a:endParaRPr lang="en-US" dirty="0"/>
          </a:p>
        </p:txBody>
      </p:sp>
      <p:sp>
        <p:nvSpPr>
          <p:cNvPr id="3" name="Subtitle 2"/>
          <p:cNvSpPr>
            <a:spLocks noGrp="1"/>
          </p:cNvSpPr>
          <p:nvPr>
            <p:ph type="subTitle" idx="1"/>
          </p:nvPr>
        </p:nvSpPr>
        <p:spPr>
          <a:xfrm>
            <a:off x="1524000" y="5191646"/>
            <a:ext cx="9144000" cy="1655762"/>
          </a:xfrm>
        </p:spPr>
        <p:txBody>
          <a:bodyPr/>
          <a:lstStyle/>
          <a:p>
            <a:r>
              <a:rPr lang="en-US" dirty="0" smtClean="0"/>
              <a:t>Janet Lindemann, MD, MBA</a:t>
            </a:r>
          </a:p>
          <a:p>
            <a:r>
              <a:rPr lang="en-US" dirty="0" smtClean="0"/>
              <a:t>November 28, 2017</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5219657"/>
      </p:ext>
    </p:extLst>
  </p:cSld>
  <p:clrMapOvr>
    <a:masterClrMapping/>
  </p:clrMapOvr>
  <mc:AlternateContent xmlns:mc="http://schemas.openxmlformats.org/markup-compatibility/2006">
    <mc:Choice xmlns:p14="http://schemas.microsoft.com/office/powerpoint/2010/main" Requires="p14">
      <p:transition spd="slow" p14:dur="2000" advTm="20835"/>
    </mc:Choice>
    <mc:Fallback>
      <p:transition spd="slow" advTm="2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5"/>
          <a:stretch>
            <a:fillRect/>
          </a:stretch>
        </p:blipFill>
        <p:spPr>
          <a:xfrm>
            <a:off x="472440" y="1544867"/>
            <a:ext cx="5181600" cy="3454400"/>
          </a:xfrm>
          <a:prstGeom prst="rect">
            <a:avLst/>
          </a:prstGeom>
        </p:spPr>
      </p:pic>
      <p:sp>
        <p:nvSpPr>
          <p:cNvPr id="9" name="Content Placeholder 8"/>
          <p:cNvSpPr>
            <a:spLocks noGrp="1"/>
          </p:cNvSpPr>
          <p:nvPr>
            <p:ph sz="half" idx="2"/>
          </p:nvPr>
        </p:nvSpPr>
        <p:spPr/>
        <p:txBody>
          <a:bodyPr/>
          <a:lstStyle/>
          <a:p>
            <a:pPr marL="0" indent="0">
              <a:buNone/>
            </a:pPr>
            <a:r>
              <a:rPr lang="en-US" b="1" dirty="0" smtClean="0">
                <a:solidFill>
                  <a:prstClr val="black"/>
                </a:solidFill>
              </a:rPr>
              <a:t>The same 66-yr </a:t>
            </a:r>
            <a:r>
              <a:rPr lang="en-US" b="1" dirty="0">
                <a:solidFill>
                  <a:prstClr val="black"/>
                </a:solidFill>
              </a:rPr>
              <a:t>old man </a:t>
            </a:r>
            <a:r>
              <a:rPr lang="en-US" b="1" dirty="0" smtClean="0">
                <a:solidFill>
                  <a:prstClr val="black"/>
                </a:solidFill>
              </a:rPr>
              <a:t>sees his physician for follow-up and for other routine care.</a:t>
            </a:r>
            <a:endParaRPr lang="en-US" dirty="0"/>
          </a:p>
        </p:txBody>
      </p:sp>
      <p:sp>
        <p:nvSpPr>
          <p:cNvPr id="10" name="Title 1"/>
          <p:cNvSpPr txBox="1">
            <a:spLocks/>
          </p:cNvSpPr>
          <p:nvPr/>
        </p:nvSpPr>
        <p:spPr>
          <a:xfrm>
            <a:off x="6172199" y="2414588"/>
            <a:ext cx="49151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2400" b="1" dirty="0" smtClean="0">
                <a:solidFill>
                  <a:prstClr val="black"/>
                </a:solidFill>
                <a:latin typeface="Calibri" panose="020F0502020204030204"/>
                <a:ea typeface="+mn-ea"/>
                <a:cs typeface="+mn-cs"/>
              </a:rPr>
              <a:t/>
            </a:r>
            <a:br>
              <a:rPr lang="en-US" sz="2400" b="1" dirty="0" smtClean="0">
                <a:solidFill>
                  <a:prstClr val="black"/>
                </a:solidFill>
                <a:latin typeface="Calibri" panose="020F0502020204030204"/>
                <a:ea typeface="+mn-ea"/>
                <a:cs typeface="+mn-cs"/>
              </a:rPr>
            </a:br>
            <a:r>
              <a:rPr lang="en-US" sz="3200" b="1" dirty="0" smtClean="0">
                <a:solidFill>
                  <a:prstClr val="black"/>
                </a:solidFill>
                <a:latin typeface="Calibri" panose="020F0502020204030204"/>
                <a:ea typeface="+mn-ea"/>
                <a:cs typeface="+mn-cs"/>
              </a:rPr>
              <a:t/>
            </a:r>
            <a:br>
              <a:rPr lang="en-US" sz="3200" b="1" dirty="0" smtClean="0">
                <a:solidFill>
                  <a:prstClr val="black"/>
                </a:solidFill>
                <a:latin typeface="Calibri" panose="020F0502020204030204"/>
                <a:ea typeface="+mn-ea"/>
                <a:cs typeface="+mn-cs"/>
              </a:rPr>
            </a:br>
            <a:endParaRPr lang="en-US" sz="2400" b="1" dirty="0">
              <a:solidFill>
                <a:prstClr val="black"/>
              </a:solidFill>
              <a:latin typeface="Calibri" panose="020F0502020204030204"/>
              <a:ea typeface="+mn-ea"/>
              <a:cs typeface="+mn-cs"/>
            </a:endParaRPr>
          </a:p>
        </p:txBody>
      </p:sp>
      <p:sp>
        <p:nvSpPr>
          <p:cNvPr id="12" name="Text Placeholder 5"/>
          <p:cNvSpPr txBox="1">
            <a:spLocks/>
          </p:cNvSpPr>
          <p:nvPr/>
        </p:nvSpPr>
        <p:spPr>
          <a:xfrm>
            <a:off x="3729113" y="5739896"/>
            <a:ext cx="5033887" cy="1026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smtClean="0"/>
              <a:t>Medicare coverage?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4278100"/>
      </p:ext>
    </p:extLst>
  </p:cSld>
  <p:clrMapOvr>
    <a:masterClrMapping/>
  </p:clrMapOvr>
  <mc:AlternateContent xmlns:mc="http://schemas.openxmlformats.org/markup-compatibility/2006">
    <mc:Choice xmlns:p14="http://schemas.microsoft.com/office/powerpoint/2010/main" Requires="p14">
      <p:transition spd="slow" p14:dur="2000" advTm="23334"/>
    </mc:Choice>
    <mc:Fallback>
      <p:transition spd="slow" advTm="2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mn-lt"/>
              </a:rPr>
              <a:t>Medicare Part </a:t>
            </a:r>
            <a:r>
              <a:rPr lang="en-US" sz="4000" b="1" u="sng" dirty="0">
                <a:latin typeface="+mn-lt"/>
              </a:rPr>
              <a:t>B</a:t>
            </a:r>
            <a:r>
              <a:rPr lang="en-US" sz="4000" b="1" dirty="0">
                <a:latin typeface="+mn-lt"/>
              </a:rPr>
              <a:t> – </a:t>
            </a:r>
            <a:r>
              <a:rPr lang="en-US" sz="4000" b="1" i="1" dirty="0">
                <a:latin typeface="+mn-lt"/>
              </a:rPr>
              <a:t>Basics of care</a:t>
            </a:r>
            <a:r>
              <a:rPr lang="en-US" sz="4000" b="1" dirty="0" smtClean="0">
                <a:latin typeface="+mn-lt"/>
              </a:rPr>
              <a:t> </a:t>
            </a:r>
            <a:endParaRPr lang="en-US" sz="4000" b="1" dirty="0">
              <a:latin typeface="+mn-lt"/>
            </a:endParaRPr>
          </a:p>
        </p:txBody>
      </p:sp>
      <p:pic>
        <p:nvPicPr>
          <p:cNvPr id="4" name="Content Placeholder 3"/>
          <p:cNvPicPr>
            <a:picLocks noGrp="1" noChangeAspect="1"/>
          </p:cNvPicPr>
          <p:nvPr>
            <p:ph sz="half" idx="1"/>
          </p:nvPr>
        </p:nvPicPr>
        <p:blipFill>
          <a:blip r:embed="rId5"/>
          <a:stretch>
            <a:fillRect/>
          </a:stretch>
        </p:blipFill>
        <p:spPr>
          <a:xfrm>
            <a:off x="472440" y="1544867"/>
            <a:ext cx="5181600" cy="3454400"/>
          </a:xfrm>
          <a:prstGeom prst="rect">
            <a:avLst/>
          </a:prstGeom>
        </p:spPr>
      </p:pic>
      <p:pic>
        <p:nvPicPr>
          <p:cNvPr id="8" name="Picture 7"/>
          <p:cNvPicPr>
            <a:picLocks noChangeAspect="1"/>
          </p:cNvPicPr>
          <p:nvPr/>
        </p:nvPicPr>
        <p:blipFill rotWithShape="1">
          <a:blip r:embed="rId6"/>
          <a:srcRect l="14783" t="10193" r="7778"/>
          <a:stretch/>
        </p:blipFill>
        <p:spPr>
          <a:xfrm>
            <a:off x="9649609" y="5271247"/>
            <a:ext cx="1183342" cy="124758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4335336"/>
      </p:ext>
    </p:extLst>
  </p:cSld>
  <p:clrMapOvr>
    <a:masterClrMapping/>
  </p:clrMapOvr>
  <mc:AlternateContent xmlns:mc="http://schemas.openxmlformats.org/markup-compatibility/2006">
    <mc:Choice xmlns:p14="http://schemas.microsoft.com/office/powerpoint/2010/main" Requires="p14">
      <p:transition spd="slow" p14:dur="2000" advTm="12260"/>
    </mc:Choice>
    <mc:Fallback>
      <p:transition spd="slow" advTm="1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mn-lt"/>
              </a:rPr>
              <a:t>Medicare Part </a:t>
            </a:r>
            <a:r>
              <a:rPr lang="en-US" sz="4000" b="1" u="sng" dirty="0" smtClean="0">
                <a:latin typeface="+mn-lt"/>
              </a:rPr>
              <a:t>B</a:t>
            </a:r>
            <a:r>
              <a:rPr lang="en-US" sz="4000" b="1" dirty="0" smtClean="0">
                <a:latin typeface="+mn-lt"/>
              </a:rPr>
              <a:t> – </a:t>
            </a:r>
            <a:r>
              <a:rPr lang="en-US" sz="4000" b="1" i="1" dirty="0" smtClean="0">
                <a:latin typeface="+mn-lt"/>
              </a:rPr>
              <a:t>Basics of care</a:t>
            </a:r>
            <a:endParaRPr lang="en-US" sz="4000" b="1" dirty="0">
              <a:latin typeface="+mn-lt"/>
            </a:endParaRPr>
          </a:p>
        </p:txBody>
      </p:sp>
      <p:pic>
        <p:nvPicPr>
          <p:cNvPr id="4" name="Content Placeholder 3"/>
          <p:cNvPicPr>
            <a:picLocks noGrp="1" noChangeAspect="1"/>
          </p:cNvPicPr>
          <p:nvPr>
            <p:ph sz="half" idx="1"/>
          </p:nvPr>
        </p:nvPicPr>
        <p:blipFill>
          <a:blip r:embed="rId5"/>
          <a:stretch>
            <a:fillRect/>
          </a:stretch>
        </p:blipFill>
        <p:spPr>
          <a:xfrm>
            <a:off x="472440" y="1544867"/>
            <a:ext cx="5181600" cy="3454400"/>
          </a:xfrm>
          <a:prstGeom prst="rect">
            <a:avLst/>
          </a:prstGeom>
        </p:spPr>
      </p:pic>
      <p:sp>
        <p:nvSpPr>
          <p:cNvPr id="7" name="Content Placeholder 6"/>
          <p:cNvSpPr>
            <a:spLocks noGrp="1"/>
          </p:cNvSpPr>
          <p:nvPr>
            <p:ph sz="half" idx="2"/>
          </p:nvPr>
        </p:nvSpPr>
        <p:spPr>
          <a:xfrm>
            <a:off x="5741248" y="1472901"/>
            <a:ext cx="3769659" cy="4351338"/>
          </a:xfrm>
        </p:spPr>
        <p:txBody>
          <a:bodyPr/>
          <a:lstStyle/>
          <a:p>
            <a:pPr marL="0" indent="0">
              <a:buNone/>
            </a:pPr>
            <a:r>
              <a:rPr lang="en-US" dirty="0" smtClean="0"/>
              <a:t>Medical and surgical services by any doctor who accepts Medicare patients</a:t>
            </a:r>
          </a:p>
          <a:p>
            <a:r>
              <a:rPr lang="en-US" sz="2000" dirty="0" smtClean="0"/>
              <a:t>Hospital</a:t>
            </a:r>
          </a:p>
          <a:p>
            <a:r>
              <a:rPr lang="en-US" sz="2000" dirty="0" smtClean="0"/>
              <a:t>Clinic</a:t>
            </a:r>
          </a:p>
          <a:p>
            <a:r>
              <a:rPr lang="en-US" sz="2000" dirty="0" smtClean="0"/>
              <a:t>Lab tests, flu shots</a:t>
            </a:r>
          </a:p>
          <a:p>
            <a:r>
              <a:rPr lang="en-US" sz="2000" dirty="0" smtClean="0"/>
              <a:t>Some medical equipment</a:t>
            </a:r>
            <a:endParaRPr lang="en-US" sz="2000" dirty="0"/>
          </a:p>
        </p:txBody>
      </p:sp>
      <p:pic>
        <p:nvPicPr>
          <p:cNvPr id="5" name="Picture 4"/>
          <p:cNvPicPr>
            <a:picLocks noChangeAspect="1"/>
          </p:cNvPicPr>
          <p:nvPr/>
        </p:nvPicPr>
        <p:blipFill>
          <a:blip r:embed="rId6"/>
          <a:stretch>
            <a:fillRect/>
          </a:stretch>
        </p:blipFill>
        <p:spPr>
          <a:xfrm>
            <a:off x="9423699" y="3272067"/>
            <a:ext cx="2110290" cy="1406860"/>
          </a:xfrm>
          <a:prstGeom prst="rect">
            <a:avLst/>
          </a:prstGeom>
        </p:spPr>
      </p:pic>
      <p:pic>
        <p:nvPicPr>
          <p:cNvPr id="6" name="Picture 5"/>
          <p:cNvPicPr>
            <a:picLocks noChangeAspect="1"/>
          </p:cNvPicPr>
          <p:nvPr/>
        </p:nvPicPr>
        <p:blipFill>
          <a:blip r:embed="rId7"/>
          <a:stretch>
            <a:fillRect/>
          </a:stretch>
        </p:blipFill>
        <p:spPr>
          <a:xfrm>
            <a:off x="9598116" y="1472901"/>
            <a:ext cx="1019175" cy="1524000"/>
          </a:xfrm>
          <a:prstGeom prst="rect">
            <a:avLst/>
          </a:prstGeom>
        </p:spPr>
      </p:pic>
      <p:pic>
        <p:nvPicPr>
          <p:cNvPr id="8" name="Picture 7"/>
          <p:cNvPicPr>
            <a:picLocks noChangeAspect="1"/>
          </p:cNvPicPr>
          <p:nvPr/>
        </p:nvPicPr>
        <p:blipFill rotWithShape="1">
          <a:blip r:embed="rId8"/>
          <a:srcRect l="14783" t="10193" r="7778"/>
          <a:stretch/>
        </p:blipFill>
        <p:spPr>
          <a:xfrm>
            <a:off x="9649609" y="5271247"/>
            <a:ext cx="1183342" cy="124758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0134394"/>
      </p:ext>
    </p:extLst>
  </p:cSld>
  <p:clrMapOvr>
    <a:masterClrMapping/>
  </p:clrMapOvr>
  <mc:AlternateContent xmlns:mc="http://schemas.openxmlformats.org/markup-compatibility/2006">
    <mc:Choice xmlns:p14="http://schemas.microsoft.com/office/powerpoint/2010/main" Requires="p14">
      <p:transition spd="slow" p14:dur="2000" advTm="36522"/>
    </mc:Choice>
    <mc:Fallback>
      <p:transition spd="slow" advTm="3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mn-lt"/>
              </a:rPr>
              <a:t>Medicare Part </a:t>
            </a:r>
            <a:r>
              <a:rPr lang="en-US" sz="4000" b="1" u="sng" dirty="0" smtClean="0">
                <a:latin typeface="+mn-lt"/>
              </a:rPr>
              <a:t>B</a:t>
            </a:r>
            <a:r>
              <a:rPr lang="en-US" sz="4000" b="1" dirty="0" smtClean="0">
                <a:latin typeface="+mn-lt"/>
              </a:rPr>
              <a:t> – </a:t>
            </a:r>
            <a:r>
              <a:rPr lang="en-US" sz="4000" b="1" i="1" dirty="0" smtClean="0">
                <a:latin typeface="+mn-lt"/>
              </a:rPr>
              <a:t>Basics of care</a:t>
            </a:r>
            <a:endParaRPr lang="en-US" sz="4000" b="1" dirty="0">
              <a:latin typeface="+mn-lt"/>
            </a:endParaRPr>
          </a:p>
        </p:txBody>
      </p:sp>
      <p:pic>
        <p:nvPicPr>
          <p:cNvPr id="4" name="Content Placeholder 3"/>
          <p:cNvPicPr>
            <a:picLocks noGrp="1" noChangeAspect="1"/>
          </p:cNvPicPr>
          <p:nvPr>
            <p:ph sz="half" idx="1"/>
          </p:nvPr>
        </p:nvPicPr>
        <p:blipFill>
          <a:blip r:embed="rId5"/>
          <a:stretch>
            <a:fillRect/>
          </a:stretch>
        </p:blipFill>
        <p:spPr>
          <a:xfrm>
            <a:off x="472440" y="1544867"/>
            <a:ext cx="5181600" cy="3454400"/>
          </a:xfrm>
          <a:prstGeom prst="rect">
            <a:avLst/>
          </a:prstGeom>
        </p:spPr>
      </p:pic>
      <p:sp>
        <p:nvSpPr>
          <p:cNvPr id="7" name="Content Placeholder 6"/>
          <p:cNvSpPr>
            <a:spLocks noGrp="1"/>
          </p:cNvSpPr>
          <p:nvPr>
            <p:ph sz="half" idx="2"/>
          </p:nvPr>
        </p:nvSpPr>
        <p:spPr>
          <a:xfrm>
            <a:off x="5741248" y="1472901"/>
            <a:ext cx="3769659" cy="4351338"/>
          </a:xfrm>
        </p:spPr>
        <p:txBody>
          <a:bodyPr>
            <a:normAutofit lnSpcReduction="10000"/>
          </a:bodyPr>
          <a:lstStyle/>
          <a:p>
            <a:pPr marL="0" indent="0">
              <a:buNone/>
            </a:pPr>
            <a:r>
              <a:rPr lang="en-US" dirty="0" smtClean="0"/>
              <a:t>Medical and surgical services by any doctor who accepts Medicare patients</a:t>
            </a:r>
          </a:p>
          <a:p>
            <a:r>
              <a:rPr lang="en-US" sz="2000" dirty="0" smtClean="0"/>
              <a:t>Hospital</a:t>
            </a:r>
          </a:p>
          <a:p>
            <a:r>
              <a:rPr lang="en-US" sz="2000" dirty="0" smtClean="0"/>
              <a:t>Clinic</a:t>
            </a:r>
          </a:p>
          <a:p>
            <a:r>
              <a:rPr lang="en-US" sz="2000" dirty="0" smtClean="0"/>
              <a:t>Lab tests, flu shots</a:t>
            </a:r>
          </a:p>
          <a:p>
            <a:r>
              <a:rPr lang="en-US" sz="2000" dirty="0" smtClean="0"/>
              <a:t>Some medical equipment</a:t>
            </a:r>
          </a:p>
          <a:p>
            <a:pPr marL="0" indent="0">
              <a:buNone/>
            </a:pPr>
            <a:r>
              <a:rPr lang="en-US" sz="2000" dirty="0" smtClean="0"/>
              <a:t>Also</a:t>
            </a:r>
            <a:endParaRPr lang="en-US" sz="2000" dirty="0"/>
          </a:p>
          <a:p>
            <a:r>
              <a:rPr lang="en-US" sz="2000" dirty="0" smtClean="0"/>
              <a:t>Long-term care (non-custodial)</a:t>
            </a:r>
            <a:endParaRPr lang="en-US" sz="2000" dirty="0"/>
          </a:p>
          <a:p>
            <a:r>
              <a:rPr lang="en-US" sz="2000" dirty="0"/>
              <a:t>Home care</a:t>
            </a:r>
          </a:p>
          <a:p>
            <a:endParaRPr lang="en-US" sz="2000" dirty="0"/>
          </a:p>
        </p:txBody>
      </p:sp>
      <p:pic>
        <p:nvPicPr>
          <p:cNvPr id="5" name="Picture 4"/>
          <p:cNvPicPr>
            <a:picLocks noChangeAspect="1"/>
          </p:cNvPicPr>
          <p:nvPr/>
        </p:nvPicPr>
        <p:blipFill>
          <a:blip r:embed="rId6"/>
          <a:stretch>
            <a:fillRect/>
          </a:stretch>
        </p:blipFill>
        <p:spPr>
          <a:xfrm>
            <a:off x="9423699" y="3272067"/>
            <a:ext cx="2110290" cy="1406860"/>
          </a:xfrm>
          <a:prstGeom prst="rect">
            <a:avLst/>
          </a:prstGeom>
        </p:spPr>
      </p:pic>
      <p:pic>
        <p:nvPicPr>
          <p:cNvPr id="6" name="Picture 5"/>
          <p:cNvPicPr>
            <a:picLocks noChangeAspect="1"/>
          </p:cNvPicPr>
          <p:nvPr/>
        </p:nvPicPr>
        <p:blipFill>
          <a:blip r:embed="rId7"/>
          <a:stretch>
            <a:fillRect/>
          </a:stretch>
        </p:blipFill>
        <p:spPr>
          <a:xfrm>
            <a:off x="9598116" y="1472901"/>
            <a:ext cx="1019175" cy="1524000"/>
          </a:xfrm>
          <a:prstGeom prst="rect">
            <a:avLst/>
          </a:prstGeom>
        </p:spPr>
      </p:pic>
      <p:sp>
        <p:nvSpPr>
          <p:cNvPr id="3" name="TextBox 2"/>
          <p:cNvSpPr txBox="1"/>
          <p:nvPr/>
        </p:nvSpPr>
        <p:spPr>
          <a:xfrm>
            <a:off x="472440" y="5325035"/>
            <a:ext cx="4917141" cy="830997"/>
          </a:xfrm>
          <a:prstGeom prst="rect">
            <a:avLst/>
          </a:prstGeom>
          <a:noFill/>
        </p:spPr>
        <p:txBody>
          <a:bodyPr wrap="square" rtlCol="0">
            <a:spAutoFit/>
          </a:bodyPr>
          <a:lstStyle/>
          <a:p>
            <a:r>
              <a:rPr lang="en-US" sz="2400" dirty="0" smtClean="0"/>
              <a:t>“Traditional” or “Original” Medicare – Parts A &amp; B</a:t>
            </a:r>
            <a:endParaRPr lang="en-US" sz="2400" dirty="0"/>
          </a:p>
        </p:txBody>
      </p:sp>
      <p:pic>
        <p:nvPicPr>
          <p:cNvPr id="8" name="Picture 7"/>
          <p:cNvPicPr>
            <a:picLocks noChangeAspect="1"/>
          </p:cNvPicPr>
          <p:nvPr/>
        </p:nvPicPr>
        <p:blipFill rotWithShape="1">
          <a:blip r:embed="rId8"/>
          <a:srcRect l="14783" t="10193" r="7778"/>
          <a:stretch/>
        </p:blipFill>
        <p:spPr>
          <a:xfrm>
            <a:off x="9649609" y="5271247"/>
            <a:ext cx="1183342" cy="1247589"/>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1522564"/>
      </p:ext>
    </p:extLst>
  </p:cSld>
  <p:clrMapOvr>
    <a:masterClrMapping/>
  </p:clrMapOvr>
  <mc:AlternateContent xmlns:mc="http://schemas.openxmlformats.org/markup-compatibility/2006">
    <mc:Choice xmlns:p14="http://schemas.microsoft.com/office/powerpoint/2010/main" Requires="p14">
      <p:transition spd="slow" p14:dur="2000" advTm="50435"/>
    </mc:Choice>
    <mc:Fallback>
      <p:transition spd="slow" advTm="5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Medicare Part C </a:t>
            </a:r>
            <a:r>
              <a:rPr lang="en-US" b="1" i="1" dirty="0" smtClean="0"/>
              <a:t/>
            </a:r>
            <a:br>
              <a:rPr lang="en-US" b="1" i="1" dirty="0" smtClean="0"/>
            </a:br>
            <a:endParaRPr lang="en-US"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8257963"/>
      </p:ext>
    </p:extLst>
  </p:cSld>
  <p:clrMapOvr>
    <a:masterClrMapping/>
  </p:clrMapOvr>
  <mc:AlternateContent xmlns:mc="http://schemas.openxmlformats.org/markup-compatibility/2006">
    <mc:Choice xmlns:p14="http://schemas.microsoft.com/office/powerpoint/2010/main" Requires="p14">
      <p:transition spd="slow" p14:dur="2000" advTm="7394"/>
    </mc:Choice>
    <mc:Fallback>
      <p:transition spd="slow" advTm="7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10158730" y="158258"/>
            <a:ext cx="1626053" cy="1925375"/>
          </a:xfrm>
          <a:prstGeom prst="rect">
            <a:avLst/>
          </a:prstGeom>
        </p:spPr>
      </p:pic>
      <p:sp>
        <p:nvSpPr>
          <p:cNvPr id="2" name="Title 1"/>
          <p:cNvSpPr>
            <a:spLocks noGrp="1"/>
          </p:cNvSpPr>
          <p:nvPr>
            <p:ph type="title"/>
          </p:nvPr>
        </p:nvSpPr>
        <p:spPr/>
        <p:txBody>
          <a:bodyPr/>
          <a:lstStyle/>
          <a:p>
            <a:r>
              <a:rPr lang="en-US" b="1" dirty="0" smtClean="0"/>
              <a:t>Medicare Part C – </a:t>
            </a:r>
            <a:r>
              <a:rPr lang="en-US" b="1" i="1" dirty="0" smtClean="0"/>
              <a:t>Complicated</a:t>
            </a:r>
            <a:br>
              <a:rPr lang="en-US" b="1" i="1" dirty="0" smtClean="0"/>
            </a:br>
            <a:endParaRPr lang="en-US"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9470157"/>
      </p:ext>
    </p:extLst>
  </p:cSld>
  <p:clrMapOvr>
    <a:masterClrMapping/>
  </p:clrMapOvr>
  <mc:AlternateContent xmlns:mc="http://schemas.openxmlformats.org/markup-compatibility/2006">
    <mc:Choice xmlns:p14="http://schemas.microsoft.com/office/powerpoint/2010/main" Requires="p14">
      <p:transition spd="slow" p14:dur="2000" advTm="21074"/>
    </mc:Choice>
    <mc:Fallback>
      <p:transition spd="slow" advTm="2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10158730" y="158258"/>
            <a:ext cx="1626053" cy="1925375"/>
          </a:xfrm>
          <a:prstGeom prst="rect">
            <a:avLst/>
          </a:prstGeom>
        </p:spPr>
      </p:pic>
      <p:sp>
        <p:nvSpPr>
          <p:cNvPr id="2" name="Title 1"/>
          <p:cNvSpPr>
            <a:spLocks noGrp="1"/>
          </p:cNvSpPr>
          <p:nvPr>
            <p:ph type="title"/>
          </p:nvPr>
        </p:nvSpPr>
        <p:spPr/>
        <p:txBody>
          <a:bodyPr/>
          <a:lstStyle/>
          <a:p>
            <a:r>
              <a:rPr lang="en-US" b="1" dirty="0" smtClean="0"/>
              <a:t>Medicare Part C – </a:t>
            </a:r>
            <a:r>
              <a:rPr lang="en-US" b="1" i="1" dirty="0" smtClean="0"/>
              <a:t>Complicated</a:t>
            </a:r>
            <a:br>
              <a:rPr lang="en-US" b="1" i="1" dirty="0" smtClean="0"/>
            </a:br>
            <a:endParaRPr lang="en-US" b="1" dirty="0"/>
          </a:p>
        </p:txBody>
      </p:sp>
      <p:sp>
        <p:nvSpPr>
          <p:cNvPr id="6" name="Content Placeholder 5"/>
          <p:cNvSpPr>
            <a:spLocks noGrp="1"/>
          </p:cNvSpPr>
          <p:nvPr>
            <p:ph sz="half" idx="2"/>
          </p:nvPr>
        </p:nvSpPr>
        <p:spPr>
          <a:xfrm>
            <a:off x="571589" y="1420866"/>
            <a:ext cx="5181600" cy="5737055"/>
          </a:xfrm>
        </p:spPr>
        <p:txBody>
          <a:bodyPr>
            <a:normAutofit/>
          </a:bodyPr>
          <a:lstStyle/>
          <a:p>
            <a:r>
              <a:rPr lang="en-US" b="1" i="1" dirty="0" smtClean="0"/>
              <a:t>Medigap “Supplemental”                 </a:t>
            </a:r>
            <a:endParaRPr lang="en-US" dirty="0" smtClean="0"/>
          </a:p>
          <a:p>
            <a:r>
              <a:rPr lang="en-US" dirty="0" smtClean="0"/>
              <a:t>Medigap policies help pay for out‐of‐pocket costs for Medicare Part A/B services and supplies.</a:t>
            </a:r>
          </a:p>
          <a:p>
            <a:r>
              <a:rPr lang="en-US" dirty="0" smtClean="0"/>
              <a:t>No coverage for Rx meds </a:t>
            </a:r>
          </a:p>
          <a:p>
            <a:endParaRPr lang="en-US" dirty="0" smtClean="0"/>
          </a:p>
          <a:p>
            <a:endParaRPr lang="en-US" dirty="0"/>
          </a:p>
          <a:p>
            <a:endParaRPr lang="en-US" dirty="0" smtClean="0"/>
          </a:p>
          <a:p>
            <a:endParaRPr lang="en-US" dirty="0"/>
          </a:p>
          <a:p>
            <a:endParaRPr lang="en-US" dirty="0" smtClean="0"/>
          </a:p>
          <a:p>
            <a:endParaRPr lang="en-US" dirty="0"/>
          </a:p>
        </p:txBody>
      </p:sp>
      <p:sp>
        <p:nvSpPr>
          <p:cNvPr id="3" name="Rectangle 2"/>
          <p:cNvSpPr/>
          <p:nvPr/>
        </p:nvSpPr>
        <p:spPr>
          <a:xfrm>
            <a:off x="7997629" y="767358"/>
            <a:ext cx="2511621" cy="923330"/>
          </a:xfrm>
          <a:prstGeom prst="rect">
            <a:avLst/>
          </a:prstGeom>
          <a:noFill/>
          <a:scene3d>
            <a:camera prst="perspectiveContrastingRightFacing"/>
            <a:lightRig rig="threePt" dir="t"/>
          </a:scene3d>
        </p:spPr>
        <p:txBody>
          <a:bodyPr wrap="squar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Co-pays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4341038"/>
      </p:ext>
    </p:extLst>
  </p:cSld>
  <p:clrMapOvr>
    <a:masterClrMapping/>
  </p:clrMapOvr>
  <mc:AlternateContent xmlns:mc="http://schemas.openxmlformats.org/markup-compatibility/2006">
    <mc:Choice xmlns:p14="http://schemas.microsoft.com/office/powerpoint/2010/main" Requires="p14">
      <p:transition spd="slow" p14:dur="2000" advTm="39593"/>
    </mc:Choice>
    <mc:Fallback>
      <p:transition spd="slow" advTm="39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10158730" y="158258"/>
            <a:ext cx="1626053" cy="1925375"/>
          </a:xfrm>
          <a:prstGeom prst="rect">
            <a:avLst/>
          </a:prstGeom>
        </p:spPr>
      </p:pic>
      <p:sp>
        <p:nvSpPr>
          <p:cNvPr id="2" name="Title 1"/>
          <p:cNvSpPr>
            <a:spLocks noGrp="1"/>
          </p:cNvSpPr>
          <p:nvPr>
            <p:ph type="title"/>
          </p:nvPr>
        </p:nvSpPr>
        <p:spPr/>
        <p:txBody>
          <a:bodyPr/>
          <a:lstStyle/>
          <a:p>
            <a:r>
              <a:rPr lang="en-US" b="1" dirty="0" smtClean="0"/>
              <a:t>Medicare Part C – </a:t>
            </a:r>
            <a:r>
              <a:rPr lang="en-US" b="1" i="1" dirty="0" smtClean="0"/>
              <a:t>Complicated</a:t>
            </a:r>
            <a:br>
              <a:rPr lang="en-US" b="1" i="1" dirty="0" smtClean="0"/>
            </a:br>
            <a:endParaRPr lang="en-US" b="1" dirty="0"/>
          </a:p>
        </p:txBody>
      </p:sp>
      <p:sp>
        <p:nvSpPr>
          <p:cNvPr id="6" name="Content Placeholder 5"/>
          <p:cNvSpPr>
            <a:spLocks noGrp="1"/>
          </p:cNvSpPr>
          <p:nvPr>
            <p:ph sz="half" idx="2"/>
          </p:nvPr>
        </p:nvSpPr>
        <p:spPr>
          <a:xfrm>
            <a:off x="599239" y="1465836"/>
            <a:ext cx="5201953" cy="5737055"/>
          </a:xfrm>
        </p:spPr>
        <p:txBody>
          <a:bodyPr>
            <a:normAutofit/>
          </a:bodyPr>
          <a:lstStyle/>
          <a:p>
            <a:r>
              <a:rPr lang="en-US" b="1" i="1" dirty="0" smtClean="0"/>
              <a:t>Medigap “Supplemental”                 </a:t>
            </a:r>
            <a:endParaRPr lang="en-US" dirty="0" smtClean="0"/>
          </a:p>
          <a:p>
            <a:r>
              <a:rPr lang="en-US" dirty="0"/>
              <a:t>Medigap policies help pay for out‐of‐pocket costs for Medicare Part A/B services and supplies.</a:t>
            </a:r>
          </a:p>
          <a:p>
            <a:r>
              <a:rPr lang="en-US" dirty="0"/>
              <a:t>No coverage for Rx meds </a:t>
            </a:r>
          </a:p>
          <a:p>
            <a:r>
              <a:rPr lang="en-US" dirty="0" smtClean="0"/>
              <a:t>10 policy types: </a:t>
            </a:r>
            <a:r>
              <a:rPr lang="en-US" sz="2400" dirty="0" smtClean="0"/>
              <a:t>A,B,C,D,F,G,K,L,M,N</a:t>
            </a:r>
          </a:p>
          <a:p>
            <a:endParaRPr lang="en-US" dirty="0"/>
          </a:p>
          <a:p>
            <a:endParaRPr lang="en-US" dirty="0" smtClean="0"/>
          </a:p>
          <a:p>
            <a:endParaRPr lang="en-US" dirty="0"/>
          </a:p>
          <a:p>
            <a:endParaRPr lang="en-US" dirty="0" smtClean="0"/>
          </a:p>
          <a:p>
            <a:endParaRPr lang="en-US" dirty="0"/>
          </a:p>
        </p:txBody>
      </p:sp>
      <p:pic>
        <p:nvPicPr>
          <p:cNvPr id="9" name="Picture 8"/>
          <p:cNvPicPr>
            <a:picLocks noChangeAspect="1"/>
          </p:cNvPicPr>
          <p:nvPr/>
        </p:nvPicPr>
        <p:blipFill>
          <a:blip r:embed="rId6"/>
          <a:stretch>
            <a:fillRect/>
          </a:stretch>
        </p:blipFill>
        <p:spPr>
          <a:xfrm>
            <a:off x="760467" y="4206733"/>
            <a:ext cx="4879496" cy="2651267"/>
          </a:xfrm>
          <a:prstGeom prst="rect">
            <a:avLst/>
          </a:prstGeom>
        </p:spPr>
      </p:pic>
      <p:sp>
        <p:nvSpPr>
          <p:cNvPr id="8" name="Rectangle 7"/>
          <p:cNvSpPr/>
          <p:nvPr/>
        </p:nvSpPr>
        <p:spPr>
          <a:xfrm>
            <a:off x="7997629" y="767358"/>
            <a:ext cx="2511621" cy="923330"/>
          </a:xfrm>
          <a:prstGeom prst="rect">
            <a:avLst/>
          </a:prstGeom>
          <a:noFill/>
          <a:scene3d>
            <a:camera prst="perspectiveContrastingRightFacing"/>
            <a:lightRig rig="threePt" dir="t"/>
          </a:scene3d>
        </p:spPr>
        <p:txBody>
          <a:bodyPr wrap="squar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Co-pays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3847087"/>
      </p:ext>
    </p:extLst>
  </p:cSld>
  <p:clrMapOvr>
    <a:masterClrMapping/>
  </p:clrMapOvr>
  <mc:AlternateContent xmlns:mc="http://schemas.openxmlformats.org/markup-compatibility/2006">
    <mc:Choice xmlns:p14="http://schemas.microsoft.com/office/powerpoint/2010/main" Requires="p14">
      <p:transition spd="slow" p14:dur="2000" advTm="65541"/>
    </mc:Choice>
    <mc:Fallback>
      <p:transition spd="slow" advTm="65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10158730" y="158258"/>
            <a:ext cx="1626053" cy="1925375"/>
          </a:xfrm>
          <a:prstGeom prst="rect">
            <a:avLst/>
          </a:prstGeom>
        </p:spPr>
      </p:pic>
      <p:sp>
        <p:nvSpPr>
          <p:cNvPr id="2" name="Title 1"/>
          <p:cNvSpPr>
            <a:spLocks noGrp="1"/>
          </p:cNvSpPr>
          <p:nvPr>
            <p:ph type="title"/>
          </p:nvPr>
        </p:nvSpPr>
        <p:spPr/>
        <p:txBody>
          <a:bodyPr/>
          <a:lstStyle/>
          <a:p>
            <a:r>
              <a:rPr lang="en-US" b="1" dirty="0" smtClean="0"/>
              <a:t>Medicare Part C – </a:t>
            </a:r>
            <a:r>
              <a:rPr lang="en-US" b="1" i="1" dirty="0" smtClean="0"/>
              <a:t>Complicated</a:t>
            </a:r>
            <a:br>
              <a:rPr lang="en-US" b="1" i="1" dirty="0" smtClean="0"/>
            </a:br>
            <a:endParaRPr lang="en-US" b="1" dirty="0"/>
          </a:p>
        </p:txBody>
      </p:sp>
      <p:sp>
        <p:nvSpPr>
          <p:cNvPr id="6" name="Content Placeholder 5"/>
          <p:cNvSpPr>
            <a:spLocks noGrp="1"/>
          </p:cNvSpPr>
          <p:nvPr>
            <p:ph sz="half" idx="2"/>
          </p:nvPr>
        </p:nvSpPr>
        <p:spPr>
          <a:xfrm>
            <a:off x="599239" y="1465836"/>
            <a:ext cx="5201953" cy="5737055"/>
          </a:xfrm>
        </p:spPr>
        <p:txBody>
          <a:bodyPr>
            <a:normAutofit/>
          </a:bodyPr>
          <a:lstStyle/>
          <a:p>
            <a:r>
              <a:rPr lang="en-US" b="1" i="1" dirty="0" smtClean="0"/>
              <a:t>Medigap “Supplemental”                 </a:t>
            </a:r>
            <a:endParaRPr lang="en-US" dirty="0" smtClean="0"/>
          </a:p>
          <a:p>
            <a:r>
              <a:rPr lang="en-US" dirty="0"/>
              <a:t>Medigap policies help pay for out‐of‐pocket costs for Medicare Part A/B services and supplies.</a:t>
            </a:r>
          </a:p>
          <a:p>
            <a:r>
              <a:rPr lang="en-US" dirty="0"/>
              <a:t>No coverage for Rx meds </a:t>
            </a:r>
          </a:p>
          <a:p>
            <a:r>
              <a:rPr lang="en-US" dirty="0" smtClean="0"/>
              <a:t>10 policy types: </a:t>
            </a:r>
            <a:r>
              <a:rPr lang="en-US" sz="2400" dirty="0" smtClean="0"/>
              <a:t>A,B,C,D,F,G,K,L,M,N</a:t>
            </a:r>
          </a:p>
          <a:p>
            <a:endParaRPr lang="en-US" dirty="0"/>
          </a:p>
          <a:p>
            <a:endParaRPr lang="en-US" dirty="0" smtClean="0"/>
          </a:p>
          <a:p>
            <a:endParaRPr lang="en-US" dirty="0"/>
          </a:p>
          <a:p>
            <a:endParaRPr lang="en-US" dirty="0" smtClean="0"/>
          </a:p>
          <a:p>
            <a:endParaRPr lang="en-US" dirty="0"/>
          </a:p>
        </p:txBody>
      </p:sp>
      <p:pic>
        <p:nvPicPr>
          <p:cNvPr id="9" name="Picture 8"/>
          <p:cNvPicPr>
            <a:picLocks noChangeAspect="1"/>
          </p:cNvPicPr>
          <p:nvPr/>
        </p:nvPicPr>
        <p:blipFill>
          <a:blip r:embed="rId6"/>
          <a:stretch>
            <a:fillRect/>
          </a:stretch>
        </p:blipFill>
        <p:spPr>
          <a:xfrm>
            <a:off x="760467" y="4206733"/>
            <a:ext cx="4879496" cy="2651267"/>
          </a:xfrm>
          <a:prstGeom prst="rect">
            <a:avLst/>
          </a:prstGeom>
        </p:spPr>
      </p:pic>
      <p:sp>
        <p:nvSpPr>
          <p:cNvPr id="8" name="Content Placeholder 2"/>
          <p:cNvSpPr>
            <a:spLocks noGrp="1"/>
          </p:cNvSpPr>
          <p:nvPr>
            <p:ph sz="half" idx="1"/>
          </p:nvPr>
        </p:nvSpPr>
        <p:spPr>
          <a:xfrm>
            <a:off x="5790156" y="1702478"/>
            <a:ext cx="5181600" cy="4351338"/>
          </a:xfrm>
        </p:spPr>
        <p:txBody>
          <a:bodyPr>
            <a:normAutofit/>
          </a:bodyPr>
          <a:lstStyle/>
          <a:p>
            <a:r>
              <a:rPr lang="en-US" b="1" i="1" dirty="0" smtClean="0"/>
              <a:t>Medicare “Advantage” - </a:t>
            </a:r>
            <a:r>
              <a:rPr lang="en-US" dirty="0" smtClean="0"/>
              <a:t>Alternative to traditional A &amp; B</a:t>
            </a:r>
          </a:p>
          <a:p>
            <a:r>
              <a:rPr lang="en-US" dirty="0" smtClean="0"/>
              <a:t>Most include Rx</a:t>
            </a:r>
          </a:p>
          <a:p>
            <a:r>
              <a:rPr lang="en-US" dirty="0" smtClean="0"/>
              <a:t>HMO, </a:t>
            </a:r>
            <a:r>
              <a:rPr lang="en-US" dirty="0"/>
              <a:t>PPO, </a:t>
            </a:r>
            <a:r>
              <a:rPr lang="en-US" dirty="0" smtClean="0"/>
              <a:t>&amp; other</a:t>
            </a:r>
          </a:p>
          <a:p>
            <a:r>
              <a:rPr lang="en-US" dirty="0" smtClean="0"/>
              <a:t>South Dakota plans: Humana®, Coventry</a:t>
            </a:r>
            <a:r>
              <a:rPr lang="en-US" dirty="0"/>
              <a:t>®</a:t>
            </a:r>
            <a:r>
              <a:rPr lang="en-US" dirty="0" smtClean="0"/>
              <a:t>, Medica</a:t>
            </a:r>
            <a:r>
              <a:rPr lang="en-US" dirty="0"/>
              <a:t>®</a:t>
            </a:r>
            <a:r>
              <a:rPr lang="en-US" dirty="0" smtClean="0"/>
              <a:t> </a:t>
            </a:r>
            <a:endParaRPr lang="en-US" dirty="0"/>
          </a:p>
        </p:txBody>
      </p:sp>
      <p:cxnSp>
        <p:nvCxnSpPr>
          <p:cNvPr id="10" name="Straight Arrow Connector 9"/>
          <p:cNvCxnSpPr/>
          <p:nvPr/>
        </p:nvCxnSpPr>
        <p:spPr>
          <a:xfrm flipH="1">
            <a:off x="2643264" y="868961"/>
            <a:ext cx="1678898" cy="662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516786" y="844824"/>
            <a:ext cx="1479030" cy="662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997629" y="767358"/>
            <a:ext cx="2511621" cy="923330"/>
          </a:xfrm>
          <a:prstGeom prst="rect">
            <a:avLst/>
          </a:prstGeom>
          <a:noFill/>
          <a:scene3d>
            <a:camera prst="perspectiveContrastingRightFacing"/>
            <a:lightRig rig="threePt" dir="t"/>
          </a:scene3d>
        </p:spPr>
        <p:txBody>
          <a:bodyPr wrap="squar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Co-pays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7288517"/>
      </p:ext>
    </p:extLst>
  </p:cSld>
  <p:clrMapOvr>
    <a:masterClrMapping/>
  </p:clrMapOvr>
  <mc:AlternateContent xmlns:mc="http://schemas.openxmlformats.org/markup-compatibility/2006">
    <mc:Choice xmlns:p14="http://schemas.microsoft.com/office/powerpoint/2010/main" Requires="p14">
      <p:transition spd="slow" p14:dur="2000" advTm="141567"/>
    </mc:Choice>
    <mc:Fallback>
      <p:transition spd="slow" advTm="14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Medicare Part </a:t>
            </a:r>
            <a:r>
              <a:rPr lang="en-US" b="1" dirty="0" smtClean="0"/>
              <a:t>D – </a:t>
            </a:r>
            <a:r>
              <a:rPr lang="en-US" b="1" i="1" dirty="0" smtClean="0"/>
              <a:t>Drugs (but also complicated)</a:t>
            </a:r>
            <a:endParaRPr lang="en-US" dirty="0"/>
          </a:p>
        </p:txBody>
      </p:sp>
      <p:pic>
        <p:nvPicPr>
          <p:cNvPr id="5" name="Picture 4"/>
          <p:cNvPicPr>
            <a:picLocks noChangeAspect="1"/>
          </p:cNvPicPr>
          <p:nvPr/>
        </p:nvPicPr>
        <p:blipFill>
          <a:blip r:embed="rId5"/>
          <a:stretch>
            <a:fillRect/>
          </a:stretch>
        </p:blipFill>
        <p:spPr>
          <a:xfrm>
            <a:off x="8981763" y="129367"/>
            <a:ext cx="2952750" cy="2162175"/>
          </a:xfrm>
          <a:prstGeom prst="rect">
            <a:avLst/>
          </a:prstGeom>
        </p:spPr>
      </p:pic>
      <p:pic>
        <p:nvPicPr>
          <p:cNvPr id="7" name="Picture 6"/>
          <p:cNvPicPr>
            <a:picLocks noChangeAspect="1"/>
          </p:cNvPicPr>
          <p:nvPr/>
        </p:nvPicPr>
        <p:blipFill>
          <a:blip r:embed="rId6"/>
          <a:stretch>
            <a:fillRect/>
          </a:stretch>
        </p:blipFill>
        <p:spPr>
          <a:xfrm>
            <a:off x="10657056" y="5201586"/>
            <a:ext cx="1534943" cy="165641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812062"/>
      </p:ext>
    </p:extLst>
  </p:cSld>
  <p:clrMapOvr>
    <a:masterClrMapping/>
  </p:clrMapOvr>
  <mc:AlternateContent xmlns:mc="http://schemas.openxmlformats.org/markup-compatibility/2006">
    <mc:Choice xmlns:p14="http://schemas.microsoft.com/office/powerpoint/2010/main" Requires="p14">
      <p:transition spd="slow" p14:dur="2000" advTm="12217"/>
    </mc:Choice>
    <mc:Fallback>
      <p:transition spd="slow" advTm="12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0"/>
            <a:ext cx="5526172" cy="3865664"/>
          </a:xfrm>
          <a:prstGeom prst="rect">
            <a:avLst/>
          </a:prstGeom>
        </p:spPr>
      </p:pic>
      <p:sp>
        <p:nvSpPr>
          <p:cNvPr id="2" name="Title 1"/>
          <p:cNvSpPr>
            <a:spLocks noGrp="1"/>
          </p:cNvSpPr>
          <p:nvPr>
            <p:ph type="ctrTitle"/>
          </p:nvPr>
        </p:nvSpPr>
        <p:spPr>
          <a:xfrm>
            <a:off x="1524000" y="2804046"/>
            <a:ext cx="9144000" cy="2387600"/>
          </a:xfrm>
        </p:spPr>
        <p:txBody>
          <a:bodyPr/>
          <a:lstStyle/>
          <a:p>
            <a:r>
              <a:rPr lang="en-US" b="1" dirty="0" smtClean="0"/>
              <a:t>Medicare &amp; Medicaid </a:t>
            </a:r>
            <a:r>
              <a:rPr lang="en-US" dirty="0" smtClean="0"/>
              <a:t>– the  A, B, C, D’s</a:t>
            </a:r>
            <a:endParaRPr lang="en-US" dirty="0"/>
          </a:p>
        </p:txBody>
      </p:sp>
      <p:sp>
        <p:nvSpPr>
          <p:cNvPr id="3" name="Subtitle 2"/>
          <p:cNvSpPr>
            <a:spLocks noGrp="1"/>
          </p:cNvSpPr>
          <p:nvPr>
            <p:ph type="subTitle" idx="1"/>
          </p:nvPr>
        </p:nvSpPr>
        <p:spPr>
          <a:xfrm>
            <a:off x="1524000" y="5191646"/>
            <a:ext cx="9144000" cy="1655762"/>
          </a:xfrm>
        </p:spPr>
        <p:txBody>
          <a:bodyPr/>
          <a:lstStyle/>
          <a:p>
            <a:r>
              <a:rPr lang="en-US" dirty="0" smtClean="0"/>
              <a:t>Janet Lindemann, MD, MBA</a:t>
            </a:r>
          </a:p>
          <a:p>
            <a:r>
              <a:rPr lang="en-US" dirty="0" smtClean="0"/>
              <a:t>November 28, 2017</a:t>
            </a:r>
            <a:endParaRPr lang="en-US" dirty="0"/>
          </a:p>
        </p:txBody>
      </p:sp>
      <p:sp>
        <p:nvSpPr>
          <p:cNvPr id="4" name="TextBox 3"/>
          <p:cNvSpPr txBox="1"/>
          <p:nvPr/>
        </p:nvSpPr>
        <p:spPr>
          <a:xfrm>
            <a:off x="6235908" y="794479"/>
            <a:ext cx="4871803" cy="1200329"/>
          </a:xfrm>
          <a:prstGeom prst="rect">
            <a:avLst/>
          </a:prstGeom>
          <a:noFill/>
        </p:spPr>
        <p:txBody>
          <a:bodyPr wrap="square" rtlCol="0">
            <a:spAutoFit/>
          </a:bodyPr>
          <a:lstStyle/>
          <a:p>
            <a:r>
              <a:rPr lang="en-US" i="1" dirty="0" smtClean="0">
                <a:solidFill>
                  <a:schemeClr val="accent4">
                    <a:lumMod val="50000"/>
                  </a:schemeClr>
                </a:solidFill>
              </a:rPr>
              <a:t>OBJECTIVES</a:t>
            </a:r>
          </a:p>
          <a:p>
            <a:pPr marL="285750" indent="-285750">
              <a:buFont typeface="Wingdings" panose="05000000000000000000" pitchFamily="2" charset="2"/>
              <a:buChar char="v"/>
            </a:pPr>
            <a:r>
              <a:rPr lang="en-US" i="1" dirty="0" smtClean="0">
                <a:solidFill>
                  <a:schemeClr val="accent4">
                    <a:lumMod val="50000"/>
                  </a:schemeClr>
                </a:solidFill>
              </a:rPr>
              <a:t>Review Medicare health insurance (Part A, Part B, Part C, Part D) and </a:t>
            </a:r>
            <a:r>
              <a:rPr lang="en-US" i="1" dirty="0">
                <a:solidFill>
                  <a:schemeClr val="accent4">
                    <a:lumMod val="50000"/>
                  </a:schemeClr>
                </a:solidFill>
              </a:rPr>
              <a:t>what services are covered in each.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6263577"/>
      </p:ext>
    </p:extLst>
  </p:cSld>
  <p:clrMapOvr>
    <a:masterClrMapping/>
  </p:clrMapOvr>
  <mc:AlternateContent xmlns:mc="http://schemas.openxmlformats.org/markup-compatibility/2006">
    <mc:Choice xmlns:p14="http://schemas.microsoft.com/office/powerpoint/2010/main" Requires="p14">
      <p:transition spd="slow" p14:dur="2000" advTm="11181"/>
    </mc:Choice>
    <mc:Fallback>
      <p:transition spd="slow" advTm="11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Medicare Part </a:t>
            </a:r>
            <a:r>
              <a:rPr lang="en-US" b="1" dirty="0" smtClean="0"/>
              <a:t>D – </a:t>
            </a:r>
            <a:r>
              <a:rPr lang="en-US" b="1" i="1" dirty="0" smtClean="0"/>
              <a:t>Drugs (but also complicated)</a:t>
            </a:r>
            <a:endParaRPr lang="en-US" dirty="0"/>
          </a:p>
        </p:txBody>
      </p:sp>
      <p:sp>
        <p:nvSpPr>
          <p:cNvPr id="3" name="Content Placeholder 2"/>
          <p:cNvSpPr>
            <a:spLocks noGrp="1"/>
          </p:cNvSpPr>
          <p:nvPr>
            <p:ph idx="1"/>
          </p:nvPr>
        </p:nvSpPr>
        <p:spPr>
          <a:xfrm>
            <a:off x="1123013" y="2291542"/>
            <a:ext cx="10515600" cy="4351338"/>
          </a:xfrm>
        </p:spPr>
        <p:txBody>
          <a:bodyPr/>
          <a:lstStyle/>
          <a:p>
            <a:r>
              <a:rPr lang="en-US" dirty="0" smtClean="0"/>
              <a:t>&gt;25 different plans covering different drugs, differing $ during year</a:t>
            </a:r>
          </a:p>
          <a:p>
            <a:r>
              <a:rPr lang="en-US" dirty="0" smtClean="0"/>
              <a:t>Phase 1 – annual deductible (up to $400)</a:t>
            </a:r>
          </a:p>
          <a:p>
            <a:r>
              <a:rPr lang="en-US" dirty="0" smtClean="0"/>
              <a:t>Phase 2 – initial coverage period: once deductible met until certain dollar limit reached ($3700)</a:t>
            </a:r>
          </a:p>
        </p:txBody>
      </p:sp>
      <p:pic>
        <p:nvPicPr>
          <p:cNvPr id="5" name="Picture 4"/>
          <p:cNvPicPr>
            <a:picLocks noChangeAspect="1"/>
          </p:cNvPicPr>
          <p:nvPr/>
        </p:nvPicPr>
        <p:blipFill>
          <a:blip r:embed="rId5"/>
          <a:stretch>
            <a:fillRect/>
          </a:stretch>
        </p:blipFill>
        <p:spPr>
          <a:xfrm>
            <a:off x="8981763" y="129367"/>
            <a:ext cx="2952750" cy="2162175"/>
          </a:xfrm>
          <a:prstGeom prst="rect">
            <a:avLst/>
          </a:prstGeom>
        </p:spPr>
      </p:pic>
      <p:pic>
        <p:nvPicPr>
          <p:cNvPr id="7" name="Picture 6"/>
          <p:cNvPicPr>
            <a:picLocks noChangeAspect="1"/>
          </p:cNvPicPr>
          <p:nvPr/>
        </p:nvPicPr>
        <p:blipFill>
          <a:blip r:embed="rId6"/>
          <a:stretch>
            <a:fillRect/>
          </a:stretch>
        </p:blipFill>
        <p:spPr>
          <a:xfrm>
            <a:off x="10657056" y="5201586"/>
            <a:ext cx="1534943" cy="165641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4998599"/>
      </p:ext>
    </p:extLst>
  </p:cSld>
  <p:clrMapOvr>
    <a:masterClrMapping/>
  </p:clrMapOvr>
  <mc:AlternateContent xmlns:mc="http://schemas.openxmlformats.org/markup-compatibility/2006">
    <mc:Choice xmlns:p14="http://schemas.microsoft.com/office/powerpoint/2010/main" Requires="p14">
      <p:transition spd="slow" p14:dur="2000" advTm="76167"/>
    </mc:Choice>
    <mc:Fallback>
      <p:transition spd="slow" advTm="76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4889880"/>
            <a:ext cx="1394085" cy="1968120"/>
          </a:xfrm>
          <a:prstGeom prst="rect">
            <a:avLst/>
          </a:prstGeom>
        </p:spPr>
      </p:pic>
      <p:sp>
        <p:nvSpPr>
          <p:cNvPr id="2" name="Title 1"/>
          <p:cNvSpPr>
            <a:spLocks noGrp="1"/>
          </p:cNvSpPr>
          <p:nvPr>
            <p:ph type="title"/>
          </p:nvPr>
        </p:nvSpPr>
        <p:spPr/>
        <p:txBody>
          <a:bodyPr/>
          <a:lstStyle/>
          <a:p>
            <a:r>
              <a:rPr lang="en-US" b="1" dirty="0"/>
              <a:t>Medicare Part </a:t>
            </a:r>
            <a:r>
              <a:rPr lang="en-US" b="1" dirty="0" smtClean="0"/>
              <a:t>D – </a:t>
            </a:r>
            <a:r>
              <a:rPr lang="en-US" b="1" i="1" dirty="0" smtClean="0"/>
              <a:t>Drugs (but also complicated)</a:t>
            </a:r>
            <a:endParaRPr lang="en-US" dirty="0"/>
          </a:p>
        </p:txBody>
      </p:sp>
      <p:sp>
        <p:nvSpPr>
          <p:cNvPr id="3" name="Content Placeholder 2"/>
          <p:cNvSpPr>
            <a:spLocks noGrp="1"/>
          </p:cNvSpPr>
          <p:nvPr>
            <p:ph idx="1"/>
          </p:nvPr>
        </p:nvSpPr>
        <p:spPr>
          <a:xfrm>
            <a:off x="1123013" y="2291542"/>
            <a:ext cx="10515600" cy="4351338"/>
          </a:xfrm>
        </p:spPr>
        <p:txBody>
          <a:bodyPr/>
          <a:lstStyle/>
          <a:p>
            <a:r>
              <a:rPr lang="en-US" dirty="0" smtClean="0"/>
              <a:t>&gt;25 different plans covering different drugs, differing $ during year</a:t>
            </a:r>
          </a:p>
          <a:p>
            <a:r>
              <a:rPr lang="en-US" dirty="0" smtClean="0"/>
              <a:t>Phase 1 – annual deductible (up to $400)</a:t>
            </a:r>
          </a:p>
          <a:p>
            <a:r>
              <a:rPr lang="en-US" dirty="0" smtClean="0"/>
              <a:t>Phase 2 – initial coverage period: once deductible met until certain dollar limit reached ($3700)</a:t>
            </a:r>
          </a:p>
          <a:p>
            <a:r>
              <a:rPr lang="en-US" dirty="0" smtClean="0"/>
              <a:t>Phase 3 – coverage gap – “donut hole” – patient responsible for everything from $3700 to $4950. ACA now providing discounts.</a:t>
            </a:r>
          </a:p>
          <a:p>
            <a:r>
              <a:rPr lang="en-US" dirty="0" smtClean="0"/>
              <a:t>Phase 4 – catastrophic coverage after donut hole. Pay 5%.</a:t>
            </a:r>
            <a:endParaRPr lang="en-US" dirty="0"/>
          </a:p>
        </p:txBody>
      </p:sp>
      <p:pic>
        <p:nvPicPr>
          <p:cNvPr id="5" name="Picture 4"/>
          <p:cNvPicPr>
            <a:picLocks noChangeAspect="1"/>
          </p:cNvPicPr>
          <p:nvPr/>
        </p:nvPicPr>
        <p:blipFill>
          <a:blip r:embed="rId6"/>
          <a:stretch>
            <a:fillRect/>
          </a:stretch>
        </p:blipFill>
        <p:spPr>
          <a:xfrm>
            <a:off x="8981763" y="129367"/>
            <a:ext cx="2952750" cy="2162175"/>
          </a:xfrm>
          <a:prstGeom prst="rect">
            <a:avLst/>
          </a:prstGeom>
        </p:spPr>
      </p:pic>
      <p:pic>
        <p:nvPicPr>
          <p:cNvPr id="7" name="Picture 6"/>
          <p:cNvPicPr>
            <a:picLocks noChangeAspect="1"/>
          </p:cNvPicPr>
          <p:nvPr/>
        </p:nvPicPr>
        <p:blipFill>
          <a:blip r:embed="rId7"/>
          <a:stretch>
            <a:fillRect/>
          </a:stretch>
        </p:blipFill>
        <p:spPr>
          <a:xfrm>
            <a:off x="10657056" y="5201586"/>
            <a:ext cx="1534943" cy="165641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7560636"/>
      </p:ext>
    </p:extLst>
  </p:cSld>
  <p:clrMapOvr>
    <a:masterClrMapping/>
  </p:clrMapOvr>
  <mc:AlternateContent xmlns:mc="http://schemas.openxmlformats.org/markup-compatibility/2006">
    <mc:Choice xmlns:p14="http://schemas.microsoft.com/office/powerpoint/2010/main" Requires="p14">
      <p:transition spd="slow" p14:dur="2000" advTm="54717"/>
    </mc:Choice>
    <mc:Fallback>
      <p:transition spd="slow" advTm="5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p:txBody>
          <a:bodyPr/>
          <a:lstStyle/>
          <a:p>
            <a:r>
              <a:rPr lang="en-US" dirty="0" smtClean="0"/>
              <a:t>Medicare Part A – Admitted</a:t>
            </a:r>
          </a:p>
          <a:p>
            <a:r>
              <a:rPr lang="en-US" dirty="0" smtClean="0"/>
              <a:t>Medicare Part B – Basics of care</a:t>
            </a:r>
            <a:endParaRPr lang="en-US" dirty="0"/>
          </a:p>
        </p:txBody>
      </p:sp>
      <p:pic>
        <p:nvPicPr>
          <p:cNvPr id="4" name="Picture 3"/>
          <p:cNvPicPr>
            <a:picLocks noChangeAspect="1"/>
          </p:cNvPicPr>
          <p:nvPr/>
        </p:nvPicPr>
        <p:blipFill>
          <a:blip r:embed="rId4"/>
          <a:stretch>
            <a:fillRect/>
          </a:stretch>
        </p:blipFill>
        <p:spPr>
          <a:xfrm>
            <a:off x="7423539" y="3310211"/>
            <a:ext cx="4464285" cy="312057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5480591"/>
      </p:ext>
    </p:extLst>
  </p:cSld>
  <p:clrMapOvr>
    <a:masterClrMapping/>
  </p:clrMapOvr>
  <mc:AlternateContent xmlns:mc="http://schemas.openxmlformats.org/markup-compatibility/2006">
    <mc:Choice xmlns:p14="http://schemas.microsoft.com/office/powerpoint/2010/main" Requires="p14">
      <p:transition spd="slow" p14:dur="2000" advTm="15774"/>
    </mc:Choice>
    <mc:Fallback>
      <p:transition spd="slow" advTm="15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p:txBody>
          <a:bodyPr/>
          <a:lstStyle/>
          <a:p>
            <a:r>
              <a:rPr lang="en-US" dirty="0" smtClean="0"/>
              <a:t>Medicare Part A – Admitted</a:t>
            </a:r>
          </a:p>
          <a:p>
            <a:r>
              <a:rPr lang="en-US" dirty="0" smtClean="0"/>
              <a:t>Medicare Part B – Basics of care</a:t>
            </a:r>
            <a:endParaRPr lang="en-US" dirty="0"/>
          </a:p>
        </p:txBody>
      </p:sp>
      <p:pic>
        <p:nvPicPr>
          <p:cNvPr id="4" name="Picture 3"/>
          <p:cNvPicPr>
            <a:picLocks noChangeAspect="1"/>
          </p:cNvPicPr>
          <p:nvPr/>
        </p:nvPicPr>
        <p:blipFill>
          <a:blip r:embed="rId4"/>
          <a:stretch>
            <a:fillRect/>
          </a:stretch>
        </p:blipFill>
        <p:spPr>
          <a:xfrm>
            <a:off x="7423539" y="3310211"/>
            <a:ext cx="4464285" cy="3120570"/>
          </a:xfrm>
          <a:prstGeom prst="rect">
            <a:avLst/>
          </a:prstGeom>
        </p:spPr>
      </p:pic>
      <p:sp>
        <p:nvSpPr>
          <p:cNvPr id="6" name="TextBox 5"/>
          <p:cNvSpPr txBox="1"/>
          <p:nvPr/>
        </p:nvSpPr>
        <p:spPr>
          <a:xfrm>
            <a:off x="5707191" y="2023672"/>
            <a:ext cx="3942414" cy="461665"/>
          </a:xfrm>
          <a:prstGeom prst="rect">
            <a:avLst/>
          </a:prstGeom>
          <a:noFill/>
        </p:spPr>
        <p:txBody>
          <a:bodyPr wrap="square" rtlCol="0">
            <a:spAutoFit/>
          </a:bodyPr>
          <a:lstStyle/>
          <a:p>
            <a:r>
              <a:rPr lang="en-US" sz="2400" dirty="0" smtClean="0"/>
              <a:t>Traditional/Original Medicare</a:t>
            </a:r>
            <a:endParaRPr lang="en-US" sz="2400" dirty="0"/>
          </a:p>
        </p:txBody>
      </p:sp>
      <p:cxnSp>
        <p:nvCxnSpPr>
          <p:cNvPr id="8" name="Straight Arrow Connector 7"/>
          <p:cNvCxnSpPr/>
          <p:nvPr/>
        </p:nvCxnSpPr>
        <p:spPr>
          <a:xfrm flipH="1" flipV="1">
            <a:off x="5171607" y="2023672"/>
            <a:ext cx="404734" cy="134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373974" y="2158584"/>
            <a:ext cx="202367" cy="224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0812934"/>
      </p:ext>
    </p:extLst>
  </p:cSld>
  <p:clrMapOvr>
    <a:masterClrMapping/>
  </p:clrMapOvr>
  <mc:AlternateContent xmlns:mc="http://schemas.openxmlformats.org/markup-compatibility/2006">
    <mc:Choice xmlns:p14="http://schemas.microsoft.com/office/powerpoint/2010/main" Requires="p14">
      <p:transition spd="slow" p14:dur="2000" advTm="7089"/>
    </mc:Choice>
    <mc:Fallback>
      <p:transition spd="slow" advTm="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p:txBody>
          <a:bodyPr/>
          <a:lstStyle/>
          <a:p>
            <a:r>
              <a:rPr lang="en-US" dirty="0" smtClean="0"/>
              <a:t>Medicare Part A – Admitted</a:t>
            </a:r>
          </a:p>
          <a:p>
            <a:r>
              <a:rPr lang="en-US" dirty="0" smtClean="0"/>
              <a:t>Medicare Part B – Basics of care</a:t>
            </a:r>
          </a:p>
          <a:p>
            <a:r>
              <a:rPr lang="en-US" dirty="0" smtClean="0"/>
              <a:t>Medicare Part C – “</a:t>
            </a:r>
            <a:r>
              <a:rPr lang="en-US" i="1" dirty="0"/>
              <a:t>C</a:t>
            </a:r>
            <a:r>
              <a:rPr lang="en-US" i="1" dirty="0" smtClean="0"/>
              <a:t>omplicated”</a:t>
            </a:r>
            <a:endParaRPr lang="en-US" dirty="0" smtClean="0"/>
          </a:p>
          <a:p>
            <a:pPr lvl="1"/>
            <a:r>
              <a:rPr lang="en-US" dirty="0" smtClean="0"/>
              <a:t>Medigap supplemental</a:t>
            </a:r>
          </a:p>
          <a:p>
            <a:pPr lvl="1"/>
            <a:r>
              <a:rPr lang="en-US" dirty="0" smtClean="0"/>
              <a:t>Medicare Advantage</a:t>
            </a:r>
            <a:endParaRPr lang="en-US" dirty="0"/>
          </a:p>
        </p:txBody>
      </p:sp>
      <p:pic>
        <p:nvPicPr>
          <p:cNvPr id="4" name="Picture 3"/>
          <p:cNvPicPr>
            <a:picLocks noChangeAspect="1"/>
          </p:cNvPicPr>
          <p:nvPr/>
        </p:nvPicPr>
        <p:blipFill>
          <a:blip r:embed="rId4"/>
          <a:stretch>
            <a:fillRect/>
          </a:stretch>
        </p:blipFill>
        <p:spPr>
          <a:xfrm>
            <a:off x="7423539" y="3310211"/>
            <a:ext cx="4464285" cy="3120570"/>
          </a:xfrm>
          <a:prstGeom prst="rect">
            <a:avLst/>
          </a:prstGeom>
        </p:spPr>
      </p:pic>
      <p:sp>
        <p:nvSpPr>
          <p:cNvPr id="6" name="TextBox 5"/>
          <p:cNvSpPr txBox="1"/>
          <p:nvPr/>
        </p:nvSpPr>
        <p:spPr>
          <a:xfrm>
            <a:off x="5707191" y="2023672"/>
            <a:ext cx="3942414" cy="461665"/>
          </a:xfrm>
          <a:prstGeom prst="rect">
            <a:avLst/>
          </a:prstGeom>
          <a:noFill/>
        </p:spPr>
        <p:txBody>
          <a:bodyPr wrap="square" rtlCol="0">
            <a:spAutoFit/>
          </a:bodyPr>
          <a:lstStyle/>
          <a:p>
            <a:r>
              <a:rPr lang="en-US" sz="2400" dirty="0"/>
              <a:t>Traditional/Original Medicare</a:t>
            </a:r>
          </a:p>
        </p:txBody>
      </p:sp>
      <p:cxnSp>
        <p:nvCxnSpPr>
          <p:cNvPr id="8" name="Straight Arrow Connector 7"/>
          <p:cNvCxnSpPr/>
          <p:nvPr/>
        </p:nvCxnSpPr>
        <p:spPr>
          <a:xfrm flipH="1" flipV="1">
            <a:off x="5171607" y="2023672"/>
            <a:ext cx="404734" cy="134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373974" y="2158584"/>
            <a:ext cx="202367" cy="224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4504696"/>
      </p:ext>
    </p:extLst>
  </p:cSld>
  <p:clrMapOvr>
    <a:masterClrMapping/>
  </p:clrMapOvr>
  <mc:AlternateContent xmlns:mc="http://schemas.openxmlformats.org/markup-compatibility/2006">
    <mc:Choice xmlns:p14="http://schemas.microsoft.com/office/powerpoint/2010/main" Requires="p14">
      <p:transition spd="slow" p14:dur="2000" advTm="16363"/>
    </mc:Choice>
    <mc:Fallback>
      <p:transition spd="slow" advTm="1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p:txBody>
          <a:bodyPr/>
          <a:lstStyle/>
          <a:p>
            <a:r>
              <a:rPr lang="en-US" dirty="0" smtClean="0"/>
              <a:t>Medicare Part A – Admitted</a:t>
            </a:r>
          </a:p>
          <a:p>
            <a:r>
              <a:rPr lang="en-US" dirty="0" smtClean="0"/>
              <a:t>Medicare Part B – Basics of care</a:t>
            </a:r>
          </a:p>
          <a:p>
            <a:r>
              <a:rPr lang="en-US" dirty="0" smtClean="0"/>
              <a:t>Medicare Part C – “</a:t>
            </a:r>
            <a:r>
              <a:rPr lang="en-US" i="1" dirty="0"/>
              <a:t>C</a:t>
            </a:r>
            <a:r>
              <a:rPr lang="en-US" i="1" dirty="0" smtClean="0"/>
              <a:t>omplicated”</a:t>
            </a:r>
            <a:endParaRPr lang="en-US" dirty="0" smtClean="0"/>
          </a:p>
          <a:p>
            <a:pPr lvl="1"/>
            <a:r>
              <a:rPr lang="en-US" dirty="0" smtClean="0"/>
              <a:t>Medigap supplemental</a:t>
            </a:r>
          </a:p>
          <a:p>
            <a:pPr lvl="1"/>
            <a:r>
              <a:rPr lang="en-US" dirty="0" smtClean="0"/>
              <a:t>Medicare Advantage</a:t>
            </a:r>
          </a:p>
          <a:p>
            <a:r>
              <a:rPr lang="en-US" dirty="0" smtClean="0"/>
              <a:t>Medicare Part D – Drugs </a:t>
            </a:r>
            <a:endParaRPr lang="en-US" dirty="0"/>
          </a:p>
        </p:txBody>
      </p:sp>
      <p:pic>
        <p:nvPicPr>
          <p:cNvPr id="4" name="Picture 3"/>
          <p:cNvPicPr>
            <a:picLocks noChangeAspect="1"/>
          </p:cNvPicPr>
          <p:nvPr/>
        </p:nvPicPr>
        <p:blipFill>
          <a:blip r:embed="rId4"/>
          <a:stretch>
            <a:fillRect/>
          </a:stretch>
        </p:blipFill>
        <p:spPr>
          <a:xfrm>
            <a:off x="7423539" y="3310211"/>
            <a:ext cx="4464285" cy="3120570"/>
          </a:xfrm>
          <a:prstGeom prst="rect">
            <a:avLst/>
          </a:prstGeom>
        </p:spPr>
      </p:pic>
      <p:sp>
        <p:nvSpPr>
          <p:cNvPr id="6" name="TextBox 5"/>
          <p:cNvSpPr txBox="1"/>
          <p:nvPr/>
        </p:nvSpPr>
        <p:spPr>
          <a:xfrm>
            <a:off x="5707191" y="2023672"/>
            <a:ext cx="3942414" cy="461665"/>
          </a:xfrm>
          <a:prstGeom prst="rect">
            <a:avLst/>
          </a:prstGeom>
          <a:noFill/>
        </p:spPr>
        <p:txBody>
          <a:bodyPr wrap="square" rtlCol="0">
            <a:spAutoFit/>
          </a:bodyPr>
          <a:lstStyle/>
          <a:p>
            <a:r>
              <a:rPr lang="en-US" sz="2400" dirty="0"/>
              <a:t>Traditional/Original Medicare</a:t>
            </a:r>
          </a:p>
        </p:txBody>
      </p:sp>
      <p:cxnSp>
        <p:nvCxnSpPr>
          <p:cNvPr id="8" name="Straight Arrow Connector 7"/>
          <p:cNvCxnSpPr/>
          <p:nvPr/>
        </p:nvCxnSpPr>
        <p:spPr>
          <a:xfrm flipH="1" flipV="1">
            <a:off x="5171607" y="2023672"/>
            <a:ext cx="404734" cy="134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373974" y="2158584"/>
            <a:ext cx="202367" cy="224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19896546"/>
      </p:ext>
    </p:extLst>
  </p:cSld>
  <p:clrMapOvr>
    <a:masterClrMapping/>
  </p:clrMapOvr>
  <mc:AlternateContent xmlns:mc="http://schemas.openxmlformats.org/markup-compatibility/2006">
    <mc:Choice xmlns:p14="http://schemas.microsoft.com/office/powerpoint/2010/main" Requires="p14">
      <p:transition spd="slow" p14:dur="2000" advTm="5569"/>
    </mc:Choice>
    <mc:Fallback>
      <p:transition spd="slow" advTm="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Medicaid – </a:t>
            </a:r>
            <a:r>
              <a:rPr lang="en-US" b="1" i="1" dirty="0" smtClean="0"/>
              <a:t>aid for those in need</a:t>
            </a:r>
            <a:endParaRPr lang="en-US" dirty="0"/>
          </a:p>
        </p:txBody>
      </p:sp>
      <p:sp>
        <p:nvSpPr>
          <p:cNvPr id="3" name="Content Placeholder 2"/>
          <p:cNvSpPr>
            <a:spLocks noGrp="1"/>
          </p:cNvSpPr>
          <p:nvPr>
            <p:ph idx="1"/>
          </p:nvPr>
        </p:nvSpPr>
        <p:spPr>
          <a:xfrm>
            <a:off x="703385" y="1825625"/>
            <a:ext cx="10650415" cy="4351338"/>
          </a:xfrm>
        </p:spPr>
        <p:txBody>
          <a:bodyPr>
            <a:normAutofit/>
          </a:bodyPr>
          <a:lstStyle/>
          <a:p>
            <a:r>
              <a:rPr lang="en-US" dirty="0"/>
              <a:t>jointly funded, Federal-State health insurance program for low-income and needy </a:t>
            </a:r>
            <a:r>
              <a:rPr lang="en-US" dirty="0" smtClean="0"/>
              <a:t>people (children</a:t>
            </a:r>
            <a:r>
              <a:rPr lang="en-US" dirty="0"/>
              <a:t>, the aged, blind, and/or disabled and </a:t>
            </a:r>
            <a:r>
              <a:rPr lang="en-US" dirty="0" smtClean="0"/>
              <a:t>people eligible for </a:t>
            </a:r>
            <a:r>
              <a:rPr lang="en-US" dirty="0"/>
              <a:t>federally assisted income maintenance payments</a:t>
            </a:r>
            <a:r>
              <a:rPr lang="en-US" dirty="0" smtClean="0"/>
              <a:t>.</a:t>
            </a:r>
          </a:p>
          <a:p>
            <a:r>
              <a:rPr lang="en-US" dirty="0"/>
              <a:t>To qualify a recipient </a:t>
            </a:r>
            <a:r>
              <a:rPr lang="en-US" dirty="0" smtClean="0"/>
              <a:t>must be eligible for </a:t>
            </a:r>
            <a:r>
              <a:rPr lang="en-US" sz="1100" dirty="0" smtClean="0"/>
              <a:t> </a:t>
            </a:r>
            <a:r>
              <a:rPr lang="en-US" dirty="0" smtClean="0"/>
              <a:t>Supplemental Security Income (SSI). South Dakota allows same application.</a:t>
            </a:r>
          </a:p>
          <a:p>
            <a:r>
              <a:rPr lang="en-US" dirty="0"/>
              <a:t>Covers doctor visits, hospital expenses, nursing home care, </a:t>
            </a:r>
            <a:r>
              <a:rPr lang="en-US" dirty="0" smtClean="0"/>
              <a:t>and home </a:t>
            </a:r>
            <a:r>
              <a:rPr lang="en-US" dirty="0"/>
              <a:t>health </a:t>
            </a:r>
            <a:r>
              <a:rPr lang="en-US" dirty="0" smtClean="0"/>
              <a:t>care. Does not cover prescription drugs.</a:t>
            </a:r>
          </a:p>
          <a:p>
            <a:r>
              <a:rPr lang="en-US" dirty="0" smtClean="0"/>
              <a:t>SD.gov frequently asked questions </a:t>
            </a:r>
            <a:r>
              <a:rPr lang="en-US" dirty="0" smtClean="0">
                <a:hlinkClick r:id="rId5"/>
              </a:rPr>
              <a:t>http</a:t>
            </a:r>
            <a:r>
              <a:rPr lang="en-US" dirty="0">
                <a:hlinkClick r:id="rId5"/>
              </a:rPr>
              <a:t>://</a:t>
            </a:r>
            <a:r>
              <a:rPr lang="en-US" dirty="0" smtClean="0">
                <a:hlinkClick r:id="rId5"/>
              </a:rPr>
              <a:t>dss.sd.gov/medicaid/generalinfo/faq.aspx</a:t>
            </a:r>
            <a:r>
              <a:rPr lang="en-US" dirty="0" smtClean="0"/>
              <a:t> </a:t>
            </a:r>
            <a:endParaRPr lang="en-US" dirty="0"/>
          </a:p>
        </p:txBody>
      </p:sp>
      <p:pic>
        <p:nvPicPr>
          <p:cNvPr id="4" name="Picture 3"/>
          <p:cNvPicPr>
            <a:picLocks noChangeAspect="1"/>
          </p:cNvPicPr>
          <p:nvPr/>
        </p:nvPicPr>
        <p:blipFill>
          <a:blip r:embed="rId6"/>
          <a:stretch>
            <a:fillRect/>
          </a:stretch>
        </p:blipFill>
        <p:spPr>
          <a:xfrm>
            <a:off x="9035555" y="186531"/>
            <a:ext cx="2905125" cy="15716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3411860"/>
      </p:ext>
    </p:extLst>
  </p:cSld>
  <p:clrMapOvr>
    <a:masterClrMapping/>
  </p:clrMapOvr>
  <mc:AlternateContent xmlns:mc="http://schemas.openxmlformats.org/markup-compatibility/2006">
    <mc:Choice xmlns:p14="http://schemas.microsoft.com/office/powerpoint/2010/main" Requires="p14">
      <p:transition spd="slow" p14:dur="2000" advTm="138564"/>
    </mc:Choice>
    <mc:Fallback>
      <p:transition spd="slow" advTm="13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your </a:t>
            </a:r>
            <a:r>
              <a:rPr lang="en-US" dirty="0" smtClean="0"/>
              <a:t>knowledge – A, B, C or 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Hospital room during hospitalization</a:t>
            </a:r>
          </a:p>
          <a:p>
            <a:r>
              <a:rPr lang="en-US" dirty="0" smtClean="0"/>
              <a:t>Ambulance trip leading to hospitalization</a:t>
            </a:r>
          </a:p>
          <a:p>
            <a:r>
              <a:rPr lang="en-US" dirty="0" smtClean="0"/>
              <a:t>Anesthetist for surgical procedure during hospitalization</a:t>
            </a:r>
          </a:p>
          <a:p>
            <a:r>
              <a:rPr lang="en-US" dirty="0" smtClean="0"/>
              <a:t>Drugs administered in the hospital</a:t>
            </a:r>
          </a:p>
          <a:p>
            <a:r>
              <a:rPr lang="en-US" dirty="0" smtClean="0"/>
              <a:t>Drugs prescribed as an outpatient</a:t>
            </a:r>
          </a:p>
          <a:p>
            <a:r>
              <a:rPr lang="en-US" dirty="0" smtClean="0"/>
              <a:t>Drugs injected in an outpatient department, e.g. chemotherapy</a:t>
            </a:r>
          </a:p>
          <a:p>
            <a:r>
              <a:rPr lang="en-US" dirty="0" smtClean="0"/>
              <a:t>Nursing home care (routine custodial care)</a:t>
            </a:r>
          </a:p>
          <a:p>
            <a:r>
              <a:rPr lang="en-US" dirty="0" smtClean="0"/>
              <a:t>Physical therapy (medically necessary, outpatient)</a:t>
            </a:r>
          </a:p>
          <a:p>
            <a:r>
              <a:rPr lang="en-US" dirty="0" smtClean="0"/>
              <a:t>Inpatient rehab facility</a:t>
            </a:r>
          </a:p>
          <a:p>
            <a:r>
              <a:rPr lang="en-US" dirty="0" smtClean="0"/>
              <a:t>Hearing aids</a:t>
            </a:r>
          </a:p>
          <a:p>
            <a:r>
              <a:rPr lang="en-US" dirty="0" smtClean="0"/>
              <a:t>Co-pays and deductibles not paid by Part A or B</a:t>
            </a:r>
            <a:endParaRPr lang="en-US" dirty="0"/>
          </a:p>
        </p:txBody>
      </p:sp>
      <p:sp>
        <p:nvSpPr>
          <p:cNvPr id="5" name="Date Placeholder 4"/>
          <p:cNvSpPr>
            <a:spLocks noGrp="1"/>
          </p:cNvSpPr>
          <p:nvPr>
            <p:ph type="dt" sz="half" idx="10"/>
          </p:nvPr>
        </p:nvSpPr>
        <p:spPr/>
        <p:txBody>
          <a:bodyPr/>
          <a:lstStyle/>
          <a:p>
            <a:r>
              <a:rPr lang="en-US" smtClean="0"/>
              <a:t>11/28/2017</a:t>
            </a:r>
            <a:endParaRPr lang="en-US"/>
          </a:p>
        </p:txBody>
      </p:sp>
      <p:sp>
        <p:nvSpPr>
          <p:cNvPr id="6" name="Footer Placeholder 5"/>
          <p:cNvSpPr>
            <a:spLocks noGrp="1"/>
          </p:cNvSpPr>
          <p:nvPr>
            <p:ph type="ftr" sz="quarter" idx="11"/>
          </p:nvPr>
        </p:nvSpPr>
        <p:spPr/>
        <p:txBody>
          <a:bodyPr/>
          <a:lstStyle/>
          <a:p>
            <a:r>
              <a:rPr lang="en-US" smtClean="0"/>
              <a:t>Medicare and Medicaid - the A,B,C,Ds </a:t>
            </a: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6093927"/>
      </p:ext>
    </p:extLst>
  </p:cSld>
  <p:clrMapOvr>
    <a:masterClrMapping/>
  </p:clrMapOvr>
  <mc:AlternateContent xmlns:mc="http://schemas.openxmlformats.org/markup-compatibility/2006">
    <mc:Choice xmlns:p14="http://schemas.microsoft.com/office/powerpoint/2010/main" Requires="p14">
      <p:transition spd="slow" p14:dur="2000" advTm="178806"/>
    </mc:Choice>
    <mc:Fallback>
      <p:transition spd="slow" advTm="178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your knowledge – Question 1</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Medigap policies work with which of the following?</a:t>
            </a:r>
          </a:p>
          <a:p>
            <a:pPr marL="514350" indent="-514350">
              <a:buAutoNum type="alphaLcPeriod"/>
            </a:pPr>
            <a:r>
              <a:rPr lang="en-US" dirty="0" smtClean="0"/>
              <a:t>Original Medicare</a:t>
            </a:r>
          </a:p>
          <a:p>
            <a:pPr marL="514350" indent="-514350">
              <a:buAutoNum type="alphaLcPeriod" startAt="2"/>
            </a:pPr>
            <a:r>
              <a:rPr lang="en-US" dirty="0" smtClean="0"/>
              <a:t>Medicare Advantage Plans</a:t>
            </a:r>
          </a:p>
          <a:p>
            <a:pPr marL="514350" indent="-514350">
              <a:buAutoNum type="alphaLcPeriod" startAt="3"/>
            </a:pPr>
            <a:r>
              <a:rPr lang="en-US" dirty="0" smtClean="0"/>
              <a:t>Medicaid</a:t>
            </a:r>
          </a:p>
          <a:p>
            <a:pPr marL="514350" indent="-514350">
              <a:buAutoNum type="alphaLcPeriod" startAt="3"/>
            </a:pPr>
            <a:endParaRPr lang="en-US" dirty="0"/>
          </a:p>
          <a:p>
            <a:pPr marL="0" indent="0">
              <a:buNone/>
            </a:pPr>
            <a:endParaRPr lang="en-US" dirty="0" smtClean="0"/>
          </a:p>
          <a:p>
            <a:pPr marL="0" indent="0">
              <a:buNone/>
            </a:pPr>
            <a:endParaRPr lang="en-US" dirty="0"/>
          </a:p>
          <a:p>
            <a:pPr marL="0" indent="0">
              <a:buNone/>
            </a:pPr>
            <a:r>
              <a:rPr lang="en-US" sz="1500" dirty="0"/>
              <a:t>https://www.cms.gov/Outreach-and-Education/Training/CMSNationalTrainingProgram/Downloads/2015-Medigap-Workbook.pdf</a:t>
            </a:r>
            <a:endParaRPr lang="en-US" sz="1500" dirty="0" smtClean="0"/>
          </a:p>
          <a:p>
            <a:pPr marL="514350" indent="-514350">
              <a:buAutoNum type="alphaLcPeriod" startAt="3"/>
            </a:pPr>
            <a:endParaRPr lang="en-US" dirty="0"/>
          </a:p>
          <a:p>
            <a:pPr marL="514350" indent="-514350">
              <a:buAutoNum type="alphaLcPeriod" startAt="3"/>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9448063"/>
      </p:ext>
    </p:extLst>
  </p:cSld>
  <p:clrMapOvr>
    <a:masterClrMapping/>
  </p:clrMapOvr>
  <mc:AlternateContent xmlns:mc="http://schemas.openxmlformats.org/markup-compatibility/2006">
    <mc:Choice xmlns:p14="http://schemas.microsoft.com/office/powerpoint/2010/main" Requires="p14">
      <p:transition spd="slow" p14:dur="2000" advTm="16137"/>
    </mc:Choice>
    <mc:Fallback>
      <p:transition spd="slow" advTm="1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Answer: a. Original Medicare</a:t>
            </a:r>
            <a:br>
              <a:rPr lang="en-US" b="1" dirty="0"/>
            </a:b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 </a:t>
            </a:r>
            <a:r>
              <a:rPr lang="en-US" dirty="0"/>
              <a:t>Medigap policy is private health insurance that supplements Original Medicare. If you have Original Medicare and a Medigap policy, Medicare will pay for its share of the Medicare‐approved amounts for all covered health care costs. Then your Medigap policy pays its share. A Medigap policy is not part of Medicare. </a:t>
            </a:r>
            <a:endParaRPr lang="en-US" dirty="0" smtClean="0"/>
          </a:p>
          <a:p>
            <a:pPr marL="0" indent="0">
              <a:buNone/>
            </a:pPr>
            <a:r>
              <a:rPr lang="en-US" dirty="0" smtClean="0"/>
              <a:t>Medicare </a:t>
            </a:r>
            <a:r>
              <a:rPr lang="en-US" dirty="0"/>
              <a:t>Advantage plans are a type of Medicare health plan offered by private insurance companies that contract with Medicare to provide you with all your Part A and Part B benefits. </a:t>
            </a:r>
            <a:endParaRPr lang="en-US" dirty="0" smtClean="0"/>
          </a:p>
          <a:p>
            <a:pPr marL="0" indent="0">
              <a:buNone/>
            </a:pPr>
            <a:r>
              <a:rPr lang="en-US" dirty="0" smtClean="0"/>
              <a:t>If </a:t>
            </a:r>
            <a:r>
              <a:rPr lang="en-US" dirty="0"/>
              <a:t>you </a:t>
            </a:r>
            <a:r>
              <a:rPr lang="en-US" dirty="0" smtClean="0"/>
              <a:t>have </a:t>
            </a:r>
            <a:r>
              <a:rPr lang="en-US" dirty="0"/>
              <a:t>Medicaid, an insurance company cannot by law sell you a Medigap policy </a:t>
            </a:r>
            <a:r>
              <a:rPr lang="en-US" dirty="0" smtClean="0"/>
              <a:t>except in special circumstances.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7843086"/>
      </p:ext>
    </p:extLst>
  </p:cSld>
  <p:clrMapOvr>
    <a:masterClrMapping/>
  </p:clrMapOvr>
  <mc:AlternateContent xmlns:mc="http://schemas.openxmlformats.org/markup-compatibility/2006">
    <mc:Choice xmlns:p14="http://schemas.microsoft.com/office/powerpoint/2010/main" Requires="p14">
      <p:transition spd="slow" p14:dur="2000" advTm="17215"/>
    </mc:Choice>
    <mc:Fallback>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0"/>
            <a:ext cx="5526172" cy="3865664"/>
          </a:xfrm>
          <a:prstGeom prst="rect">
            <a:avLst/>
          </a:prstGeom>
        </p:spPr>
      </p:pic>
      <p:sp>
        <p:nvSpPr>
          <p:cNvPr id="2" name="Title 1"/>
          <p:cNvSpPr>
            <a:spLocks noGrp="1"/>
          </p:cNvSpPr>
          <p:nvPr>
            <p:ph type="ctrTitle"/>
          </p:nvPr>
        </p:nvSpPr>
        <p:spPr>
          <a:xfrm>
            <a:off x="1524000" y="2804046"/>
            <a:ext cx="9144000" cy="2387600"/>
          </a:xfrm>
        </p:spPr>
        <p:txBody>
          <a:bodyPr/>
          <a:lstStyle/>
          <a:p>
            <a:r>
              <a:rPr lang="en-US" b="1" dirty="0" smtClean="0"/>
              <a:t>Medicare &amp; Medicaid </a:t>
            </a:r>
            <a:r>
              <a:rPr lang="en-US" dirty="0" smtClean="0"/>
              <a:t>– the  A, B, C, D’s</a:t>
            </a:r>
            <a:endParaRPr lang="en-US" dirty="0"/>
          </a:p>
        </p:txBody>
      </p:sp>
      <p:sp>
        <p:nvSpPr>
          <p:cNvPr id="3" name="Subtitle 2"/>
          <p:cNvSpPr>
            <a:spLocks noGrp="1"/>
          </p:cNvSpPr>
          <p:nvPr>
            <p:ph type="subTitle" idx="1"/>
          </p:nvPr>
        </p:nvSpPr>
        <p:spPr>
          <a:xfrm>
            <a:off x="1524000" y="5191646"/>
            <a:ext cx="9144000" cy="1655762"/>
          </a:xfrm>
        </p:spPr>
        <p:txBody>
          <a:bodyPr/>
          <a:lstStyle/>
          <a:p>
            <a:r>
              <a:rPr lang="en-US" dirty="0" smtClean="0"/>
              <a:t>Janet Lindemann, MD, MBA</a:t>
            </a:r>
          </a:p>
          <a:p>
            <a:r>
              <a:rPr lang="en-US" dirty="0" smtClean="0"/>
              <a:t>November 28, 2017</a:t>
            </a:r>
            <a:endParaRPr lang="en-US" dirty="0"/>
          </a:p>
        </p:txBody>
      </p:sp>
      <p:sp>
        <p:nvSpPr>
          <p:cNvPr id="4" name="TextBox 3"/>
          <p:cNvSpPr txBox="1"/>
          <p:nvPr/>
        </p:nvSpPr>
        <p:spPr>
          <a:xfrm>
            <a:off x="6235908" y="794479"/>
            <a:ext cx="4871803" cy="1200329"/>
          </a:xfrm>
          <a:prstGeom prst="rect">
            <a:avLst/>
          </a:prstGeom>
          <a:noFill/>
        </p:spPr>
        <p:txBody>
          <a:bodyPr wrap="square" rtlCol="0">
            <a:spAutoFit/>
          </a:bodyPr>
          <a:lstStyle/>
          <a:p>
            <a:r>
              <a:rPr lang="en-US" i="1" dirty="0" smtClean="0">
                <a:solidFill>
                  <a:schemeClr val="accent4">
                    <a:lumMod val="50000"/>
                  </a:schemeClr>
                </a:solidFill>
              </a:rPr>
              <a:t>OBJECTIVES</a:t>
            </a:r>
          </a:p>
          <a:p>
            <a:pPr marL="285750" indent="-285750">
              <a:buFont typeface="Wingdings" panose="05000000000000000000" pitchFamily="2" charset="2"/>
              <a:buChar char="v"/>
            </a:pPr>
            <a:r>
              <a:rPr lang="en-US" i="1" dirty="0" smtClean="0">
                <a:solidFill>
                  <a:schemeClr val="accent4">
                    <a:lumMod val="50000"/>
                  </a:schemeClr>
                </a:solidFill>
              </a:rPr>
              <a:t>Review Medicare health insurance (Part A, Part B, Part C, Part D) and what services are covered in each.</a:t>
            </a:r>
            <a:endParaRPr lang="en-US" i="1" dirty="0">
              <a:solidFill>
                <a:schemeClr val="accent4">
                  <a:lumMod val="50000"/>
                </a:schemeClr>
              </a:solidFill>
            </a:endParaRPr>
          </a:p>
        </p:txBody>
      </p:sp>
      <p:sp>
        <p:nvSpPr>
          <p:cNvPr id="5" name="TextBox 4"/>
          <p:cNvSpPr txBox="1"/>
          <p:nvPr/>
        </p:nvSpPr>
        <p:spPr>
          <a:xfrm>
            <a:off x="5636302" y="2548328"/>
            <a:ext cx="5306518" cy="369332"/>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solidFill>
                  <a:schemeClr val="accent4">
                    <a:lumMod val="50000"/>
                  </a:schemeClr>
                </a:solidFill>
              </a:rPr>
              <a:t>Differentiate Medicare from Medicaid.</a:t>
            </a:r>
            <a:endParaRPr lang="en-US" dirty="0">
              <a:solidFill>
                <a:schemeClr val="accent4">
                  <a:lumMod val="50000"/>
                </a:schemeClr>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6916554"/>
      </p:ext>
    </p:extLst>
  </p:cSld>
  <p:clrMapOvr>
    <a:masterClrMapping/>
  </p:clrMapOvr>
  <mc:AlternateContent xmlns:mc="http://schemas.openxmlformats.org/markup-compatibility/2006">
    <mc:Choice xmlns:p14="http://schemas.microsoft.com/office/powerpoint/2010/main" Requires="p14">
      <p:transition spd="slow" p14:dur="2000" advTm="6658"/>
    </mc:Choice>
    <mc:Fallback>
      <p:transition spd="slow" advTm="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your knowledge – Question 2</a:t>
            </a:r>
            <a:endParaRPr lang="en-US" dirty="0"/>
          </a:p>
        </p:txBody>
      </p:sp>
      <p:sp>
        <p:nvSpPr>
          <p:cNvPr id="3" name="Content Placeholder 2"/>
          <p:cNvSpPr>
            <a:spLocks noGrp="1"/>
          </p:cNvSpPr>
          <p:nvPr>
            <p:ph idx="1"/>
          </p:nvPr>
        </p:nvSpPr>
        <p:spPr/>
        <p:txBody>
          <a:bodyPr/>
          <a:lstStyle/>
          <a:p>
            <a:pPr marL="0" indent="0">
              <a:buNone/>
            </a:pPr>
            <a:r>
              <a:rPr lang="en-US" dirty="0" smtClean="0"/>
              <a:t>Medigap policies help pay for some of the health care costs that Medicare doesn’t cover. Which of these costs do Medigap policies cover?</a:t>
            </a:r>
          </a:p>
          <a:p>
            <a:pPr marL="0" indent="0">
              <a:buNone/>
            </a:pPr>
            <a:r>
              <a:rPr lang="en-US" dirty="0" smtClean="0"/>
              <a:t>a.   Copayments</a:t>
            </a:r>
          </a:p>
          <a:p>
            <a:pPr marL="0" indent="0">
              <a:buNone/>
            </a:pPr>
            <a:r>
              <a:rPr lang="en-US" dirty="0" smtClean="0"/>
              <a:t>b.   Coinsurance</a:t>
            </a:r>
          </a:p>
          <a:p>
            <a:pPr marL="514350" indent="-514350">
              <a:buAutoNum type="alphaLcPeriod" startAt="3"/>
            </a:pPr>
            <a:r>
              <a:rPr lang="en-US" dirty="0" smtClean="0"/>
              <a:t>Deductibles</a:t>
            </a:r>
          </a:p>
          <a:p>
            <a:pPr marL="514350" indent="-514350">
              <a:buAutoNum type="alphaLcPeriod" startAt="3"/>
            </a:pPr>
            <a:r>
              <a:rPr lang="en-US" dirty="0" smtClean="0"/>
              <a:t>All of the above</a:t>
            </a:r>
            <a:endParaRPr lang="en-US" dirty="0"/>
          </a:p>
        </p:txBody>
      </p:sp>
      <p:sp>
        <p:nvSpPr>
          <p:cNvPr id="4" name="TextBox 3"/>
          <p:cNvSpPr txBox="1"/>
          <p:nvPr/>
        </p:nvSpPr>
        <p:spPr>
          <a:xfrm>
            <a:off x="599607" y="5861154"/>
            <a:ext cx="10613036" cy="300082"/>
          </a:xfrm>
          <a:prstGeom prst="rect">
            <a:avLst/>
          </a:prstGeom>
          <a:noFill/>
        </p:spPr>
        <p:txBody>
          <a:bodyPr wrap="square" rtlCol="0">
            <a:spAutoFit/>
          </a:bodyPr>
          <a:lstStyle/>
          <a:p>
            <a:pPr lvl="0">
              <a:lnSpc>
                <a:spcPct val="90000"/>
              </a:lnSpc>
              <a:spcBef>
                <a:spcPts val="1000"/>
              </a:spcBef>
            </a:pPr>
            <a:r>
              <a:rPr lang="en-US" sz="1500" dirty="0">
                <a:solidFill>
                  <a:prstClr val="black"/>
                </a:solidFill>
              </a:rPr>
              <a:t>https://www.cms.gov/Outreach-and-Education/Training/CMSNationalTrainingProgram/Downloads/2015-Medigap-Workbook.pdf</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7416804"/>
      </p:ext>
    </p:extLst>
  </p:cSld>
  <p:clrMapOvr>
    <a:masterClrMapping/>
  </p:clrMapOvr>
  <mc:AlternateContent xmlns:mc="http://schemas.openxmlformats.org/markup-compatibility/2006">
    <mc:Choice xmlns:p14="http://schemas.microsoft.com/office/powerpoint/2010/main" Requires="p14">
      <p:transition spd="slow" p14:dur="2000" advTm="19378"/>
    </mc:Choice>
    <mc:Fallback>
      <p:transition spd="slow" advTm="1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Answer: </a:t>
            </a:r>
            <a:r>
              <a:rPr lang="en-US" b="1" dirty="0" smtClean="0"/>
              <a:t>d. All of the above</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Medigap </a:t>
            </a:r>
            <a:r>
              <a:rPr lang="en-US" dirty="0"/>
              <a:t>policies pay for copayments, coinsurance, and deductibles in Original Medicare.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439182"/>
      </p:ext>
    </p:extLst>
  </p:cSld>
  <p:clrMapOvr>
    <a:masterClrMapping/>
  </p:clrMapOvr>
  <mc:AlternateContent xmlns:mc="http://schemas.openxmlformats.org/markup-compatibility/2006">
    <mc:Choice xmlns:p14="http://schemas.microsoft.com/office/powerpoint/2010/main" Requires="p14">
      <p:transition spd="slow" p14:dur="2000" advTm="13208"/>
    </mc:Choice>
    <mc:Fallback>
      <p:transition spd="slow" advTm="1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your knowledge – Question 3</a:t>
            </a:r>
            <a:endParaRPr lang="en-US" dirty="0"/>
          </a:p>
        </p:txBody>
      </p:sp>
      <p:sp>
        <p:nvSpPr>
          <p:cNvPr id="3" name="Content Placeholder 2"/>
          <p:cNvSpPr>
            <a:spLocks noGrp="1"/>
          </p:cNvSpPr>
          <p:nvPr>
            <p:ph idx="1"/>
          </p:nvPr>
        </p:nvSpPr>
        <p:spPr/>
        <p:txBody>
          <a:bodyPr/>
          <a:lstStyle/>
          <a:p>
            <a:pPr marL="0" indent="0">
              <a:buNone/>
            </a:pPr>
            <a:r>
              <a:rPr lang="en-US" dirty="0" smtClean="0"/>
              <a:t>Medigap policies can cover the cost of a number of products and services that Original Medicare doesn’t cover?</a:t>
            </a:r>
          </a:p>
          <a:p>
            <a:pPr marL="0" indent="0">
              <a:buNone/>
            </a:pPr>
            <a:r>
              <a:rPr lang="en-US" dirty="0"/>
              <a:t>a</a:t>
            </a:r>
            <a:r>
              <a:rPr lang="en-US" dirty="0" smtClean="0"/>
              <a:t>.	True</a:t>
            </a:r>
          </a:p>
          <a:p>
            <a:pPr marL="0" indent="0">
              <a:buNone/>
            </a:pPr>
            <a:r>
              <a:rPr lang="en-US" dirty="0" smtClean="0"/>
              <a:t>b.	False</a:t>
            </a:r>
          </a:p>
          <a:p>
            <a:pPr marL="0" indent="0">
              <a:buNone/>
            </a:pPr>
            <a:endParaRPr lang="en-US" dirty="0"/>
          </a:p>
        </p:txBody>
      </p:sp>
      <p:sp>
        <p:nvSpPr>
          <p:cNvPr id="4" name="TextBox 3"/>
          <p:cNvSpPr txBox="1"/>
          <p:nvPr/>
        </p:nvSpPr>
        <p:spPr>
          <a:xfrm>
            <a:off x="599607" y="5861154"/>
            <a:ext cx="10613036" cy="300082"/>
          </a:xfrm>
          <a:prstGeom prst="rect">
            <a:avLst/>
          </a:prstGeom>
          <a:noFill/>
        </p:spPr>
        <p:txBody>
          <a:bodyPr wrap="square" rtlCol="0">
            <a:spAutoFit/>
          </a:bodyPr>
          <a:lstStyle/>
          <a:p>
            <a:pPr lvl="0">
              <a:lnSpc>
                <a:spcPct val="90000"/>
              </a:lnSpc>
              <a:spcBef>
                <a:spcPts val="1000"/>
              </a:spcBef>
            </a:pPr>
            <a:r>
              <a:rPr lang="en-US" sz="1500" dirty="0">
                <a:solidFill>
                  <a:prstClr val="black"/>
                </a:solidFill>
              </a:rPr>
              <a:t>https://www.cms.gov/Outreach-and-Education/Training/CMSNationalTrainingProgram/Downloads/2015-Medigap-Workbook.pdf</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2013061"/>
      </p:ext>
    </p:extLst>
  </p:cSld>
  <p:clrMapOvr>
    <a:masterClrMapping/>
  </p:clrMapOvr>
  <mc:AlternateContent xmlns:mc="http://schemas.openxmlformats.org/markup-compatibility/2006">
    <mc:Choice xmlns:p14="http://schemas.microsoft.com/office/powerpoint/2010/main" Requires="p14">
      <p:transition spd="slow" p14:dur="2000" advTm="12195"/>
    </mc:Choice>
    <mc:Fallback>
      <p:transition spd="slow" advTm="1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Answer: </a:t>
            </a:r>
            <a:r>
              <a:rPr lang="en-US" b="1" dirty="0" smtClean="0"/>
              <a:t>b. False</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pPr marL="0" indent="0">
              <a:buNone/>
            </a:pPr>
            <a:r>
              <a:rPr lang="en-US" dirty="0"/>
              <a:t>Medigap policies help pay for some of the out‐of‐pocket costs (“gaps”) for </a:t>
            </a:r>
            <a:r>
              <a:rPr lang="en-US" dirty="0" smtClean="0"/>
              <a:t>Medicare Part </a:t>
            </a:r>
            <a:r>
              <a:rPr lang="en-US" dirty="0"/>
              <a:t>A and Part B </a:t>
            </a:r>
            <a:r>
              <a:rPr lang="en-US" u="sng" dirty="0"/>
              <a:t>covered</a:t>
            </a:r>
            <a:r>
              <a:rPr lang="en-US" dirty="0" smtClean="0"/>
              <a:t>, medically </a:t>
            </a:r>
            <a:r>
              <a:rPr lang="en-US" dirty="0"/>
              <a:t>necessary services and supplies</a:t>
            </a:r>
            <a:r>
              <a:rPr lang="en-US" dirty="0" smtClean="0"/>
              <a:t>. Generally</a:t>
            </a:r>
            <a:r>
              <a:rPr lang="en-US" dirty="0"/>
              <a:t>, Medigap policies don’t cover long‐term care (like care in a nursing home), vision or dental care, hearing aids, eyeglasses, or </a:t>
            </a:r>
            <a:r>
              <a:rPr lang="en-US" dirty="0" smtClean="0"/>
              <a:t>private‐duty </a:t>
            </a:r>
            <a:r>
              <a:rPr lang="en-US" dirty="0"/>
              <a:t>nursing</a:t>
            </a: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4536846"/>
      </p:ext>
    </p:extLst>
  </p:cSld>
  <p:clrMapOvr>
    <a:masterClrMapping/>
  </p:clrMapOvr>
  <mc:AlternateContent xmlns:mc="http://schemas.openxmlformats.org/markup-compatibility/2006">
    <mc:Choice xmlns:p14="http://schemas.microsoft.com/office/powerpoint/2010/main" Requires="p14">
      <p:transition spd="slow" p14:dur="2000" advTm="6681"/>
    </mc:Choice>
    <mc:Fallback>
      <p:transition spd="slow" advTm="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topics</a:t>
            </a:r>
            <a:endParaRPr lang="en-US" dirty="0"/>
          </a:p>
        </p:txBody>
      </p:sp>
      <p:sp>
        <p:nvSpPr>
          <p:cNvPr id="3" name="Content Placeholder 2"/>
          <p:cNvSpPr>
            <a:spLocks noGrp="1"/>
          </p:cNvSpPr>
          <p:nvPr>
            <p:ph idx="1"/>
          </p:nvPr>
        </p:nvSpPr>
        <p:spPr/>
        <p:txBody>
          <a:bodyPr/>
          <a:lstStyle/>
          <a:p>
            <a:r>
              <a:rPr lang="en-US" b="1" dirty="0" smtClean="0"/>
              <a:t>EMTALA</a:t>
            </a:r>
          </a:p>
          <a:p>
            <a:pPr lvl="1"/>
            <a:r>
              <a:rPr lang="en-US" dirty="0"/>
              <a:t>The Emergency Medical Treatment and Labor Act (</a:t>
            </a:r>
            <a:r>
              <a:rPr lang="en-US" b="1" dirty="0"/>
              <a:t>EMTALA</a:t>
            </a:r>
            <a:r>
              <a:rPr lang="en-US" dirty="0"/>
              <a:t>) is a federal law that requires anyone coming to an emergency department to be stabilized and treated, regardless of their insurance status or ability to </a:t>
            </a:r>
            <a:r>
              <a:rPr lang="en-US" dirty="0" smtClean="0"/>
              <a:t>pay (1986).</a:t>
            </a:r>
          </a:p>
          <a:p>
            <a:r>
              <a:rPr lang="en-US" b="1" dirty="0" smtClean="0"/>
              <a:t>Stark Law</a:t>
            </a:r>
          </a:p>
          <a:p>
            <a:pPr lvl="1"/>
            <a:r>
              <a:rPr lang="en-US" b="1" dirty="0"/>
              <a:t>Stark Law</a:t>
            </a:r>
            <a:r>
              <a:rPr lang="en-US" dirty="0"/>
              <a:t> is a set of United States federal laws that prohibit physician self-referral, specifically a referral by a physician of a Medicare or Medicaid patient to an entity providing designated health services ("DHS") if the physician (or an immediate family member) has a financial relationship with that entity.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4296694"/>
      </p:ext>
    </p:extLst>
  </p:cSld>
  <p:clrMapOvr>
    <a:masterClrMapping/>
  </p:clrMapOvr>
  <mc:AlternateContent xmlns:mc="http://schemas.openxmlformats.org/markup-compatibility/2006">
    <mc:Choice xmlns:p14="http://schemas.microsoft.com/office/powerpoint/2010/main" Requires="p14">
      <p:transition spd="slow" p14:dur="2000" advTm="72843"/>
    </mc:Choice>
    <mc:Fallback>
      <p:transition spd="slow" advTm="72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705" y="2414588"/>
            <a:ext cx="10515600" cy="1325563"/>
          </a:xfrm>
        </p:spPr>
        <p:txBody>
          <a:bodyPr/>
          <a:lstStyle/>
          <a:p>
            <a:pPr lvl="0">
              <a:spcBef>
                <a:spcPts val="1000"/>
              </a:spcBef>
            </a:pPr>
            <a:r>
              <a:rPr lang="en-US" sz="2400" b="1" dirty="0">
                <a:solidFill>
                  <a:prstClr val="black"/>
                </a:solidFill>
                <a:latin typeface="Calibri" panose="020F0502020204030204"/>
                <a:ea typeface="+mn-ea"/>
                <a:cs typeface="+mn-cs"/>
              </a:rPr>
              <a:t>A 66-yr old man </a:t>
            </a:r>
            <a:r>
              <a:rPr lang="en-US" sz="2400" b="1" dirty="0">
                <a:latin typeface="Calibri" panose="020F0502020204030204"/>
                <a:ea typeface="+mn-ea"/>
                <a:cs typeface="+mn-cs"/>
              </a:rPr>
              <a:t>a</a:t>
            </a:r>
            <a:r>
              <a:rPr lang="en-US" sz="2400" b="1" dirty="0" smtClean="0">
                <a:solidFill>
                  <a:prstClr val="black"/>
                </a:solidFill>
                <a:latin typeface="Calibri" panose="020F0502020204030204"/>
                <a:ea typeface="+mn-ea"/>
                <a:cs typeface="+mn-cs"/>
              </a:rPr>
              <a:t>dmitted </a:t>
            </a:r>
            <a:r>
              <a:rPr lang="en-US" sz="2400" b="1" dirty="0">
                <a:solidFill>
                  <a:prstClr val="black"/>
                </a:solidFill>
                <a:latin typeface="Calibri" panose="020F0502020204030204"/>
                <a:ea typeface="+mn-ea"/>
                <a:cs typeface="+mn-cs"/>
              </a:rPr>
              <a:t>for diverticulitis</a:t>
            </a:r>
            <a:r>
              <a:rPr lang="en-US" sz="2400" b="1" dirty="0" smtClean="0">
                <a:solidFill>
                  <a:prstClr val="black"/>
                </a:solidFill>
                <a:latin typeface="Calibri" panose="020F0502020204030204"/>
                <a:ea typeface="+mn-ea"/>
                <a:cs typeface="+mn-cs"/>
              </a:rPr>
              <a:t>.</a:t>
            </a:r>
            <a:br>
              <a:rPr lang="en-US" sz="2400" b="1" dirty="0" smtClean="0">
                <a:solidFill>
                  <a:prstClr val="black"/>
                </a:solidFill>
                <a:latin typeface="Calibri" panose="020F0502020204030204"/>
                <a:ea typeface="+mn-ea"/>
                <a:cs typeface="+mn-cs"/>
              </a:rPr>
            </a:br>
            <a:r>
              <a:rPr lang="en-US" sz="3200" b="1" dirty="0">
                <a:solidFill>
                  <a:prstClr val="black"/>
                </a:solidFill>
                <a:latin typeface="Calibri" panose="020F0502020204030204"/>
                <a:ea typeface="+mn-ea"/>
                <a:cs typeface="+mn-cs"/>
              </a:rPr>
              <a:t/>
            </a:r>
            <a:br>
              <a:rPr lang="en-US" sz="3200" b="1" dirty="0">
                <a:solidFill>
                  <a:prstClr val="black"/>
                </a:solidFill>
                <a:latin typeface="Calibri" panose="020F0502020204030204"/>
                <a:ea typeface="+mn-ea"/>
                <a:cs typeface="+mn-cs"/>
              </a:rPr>
            </a:br>
            <a:endParaRPr lang="en-US" sz="2400" b="1" dirty="0">
              <a:solidFill>
                <a:prstClr val="black"/>
              </a:solidFill>
              <a:latin typeface="Calibri" panose="020F0502020204030204"/>
              <a:ea typeface="+mn-ea"/>
              <a:cs typeface="+mn-cs"/>
            </a:endParaRPr>
          </a:p>
        </p:txBody>
      </p:sp>
      <p:sp>
        <p:nvSpPr>
          <p:cNvPr id="6" name="Text Placeholder 5"/>
          <p:cNvSpPr>
            <a:spLocks noGrp="1"/>
          </p:cNvSpPr>
          <p:nvPr>
            <p:ph type="body" idx="1"/>
          </p:nvPr>
        </p:nvSpPr>
        <p:spPr>
          <a:xfrm>
            <a:off x="688041" y="459348"/>
            <a:ext cx="5033887" cy="1026030"/>
          </a:xfrm>
        </p:spPr>
        <p:txBody>
          <a:bodyPr>
            <a:noAutofit/>
          </a:bodyPr>
          <a:lstStyle/>
          <a:p>
            <a:endParaRPr lang="en-US" sz="4000" dirty="0" smtClean="0"/>
          </a:p>
        </p:txBody>
      </p:sp>
      <p:sp>
        <p:nvSpPr>
          <p:cNvPr id="7" name="Content Placeholder 6"/>
          <p:cNvSpPr>
            <a:spLocks noGrp="1"/>
          </p:cNvSpPr>
          <p:nvPr>
            <p:ph sz="half" idx="2"/>
          </p:nvPr>
        </p:nvSpPr>
        <p:spPr/>
        <p:txBody>
          <a:bodyPr>
            <a:normAutofit/>
          </a:bodyPr>
          <a:lstStyle/>
          <a:p>
            <a:pPr marL="0" indent="0">
              <a:buNone/>
            </a:pPr>
            <a:r>
              <a:rPr lang="en-US" sz="9600" dirty="0" smtClean="0"/>
              <a:t>							</a:t>
            </a:r>
            <a:endParaRPr lang="en-US" sz="9600" dirty="0">
              <a:solidFill>
                <a:srgbClr val="FF0000"/>
              </a:solidFill>
            </a:endParaRPr>
          </a:p>
        </p:txBody>
      </p:sp>
      <p:sp>
        <p:nvSpPr>
          <p:cNvPr id="8" name="Text Placeholder 7"/>
          <p:cNvSpPr>
            <a:spLocks noGrp="1"/>
          </p:cNvSpPr>
          <p:nvPr>
            <p:ph type="body" sz="quarter" idx="3"/>
          </p:nvPr>
        </p:nvSpPr>
        <p:spPr/>
        <p:txBody>
          <a:bodyPr/>
          <a:lstStyle/>
          <a:p>
            <a:endParaRPr lang="en-US"/>
          </a:p>
        </p:txBody>
      </p:sp>
      <p:sp>
        <p:nvSpPr>
          <p:cNvPr id="9" name="Content Placeholder 8"/>
          <p:cNvSpPr>
            <a:spLocks noGrp="1"/>
          </p:cNvSpPr>
          <p:nvPr>
            <p:ph sz="quarter" idx="4"/>
          </p:nvPr>
        </p:nvSpPr>
        <p:spPr/>
        <p:txBody>
          <a:bodyPr/>
          <a:lstStyle/>
          <a:p>
            <a:endParaRPr lang="en-US" dirty="0" smtClean="0"/>
          </a:p>
          <a:p>
            <a:endParaRPr lang="en-US" dirty="0"/>
          </a:p>
          <a:p>
            <a:endParaRPr lang="en-US" dirty="0" smtClean="0"/>
          </a:p>
          <a:p>
            <a:endParaRPr lang="en-US" dirty="0"/>
          </a:p>
        </p:txBody>
      </p:sp>
      <p:pic>
        <p:nvPicPr>
          <p:cNvPr id="4" name="Content Placeholder 3"/>
          <p:cNvPicPr>
            <a:picLocks noGrp="1" noChangeAspect="1"/>
          </p:cNvPicPr>
          <p:nvPr>
            <p:ph idx="4294967295"/>
          </p:nvPr>
        </p:nvPicPr>
        <p:blipFill>
          <a:blip r:embed="rId5"/>
          <a:stretch>
            <a:fillRect/>
          </a:stretch>
        </p:blipFill>
        <p:spPr>
          <a:xfrm>
            <a:off x="6286500" y="485775"/>
            <a:ext cx="5905500" cy="36957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0094182"/>
      </p:ext>
    </p:extLst>
  </p:cSld>
  <p:clrMapOvr>
    <a:masterClrMapping/>
  </p:clrMapOvr>
  <mc:AlternateContent xmlns:mc="http://schemas.openxmlformats.org/markup-compatibility/2006">
    <mc:Choice xmlns:p14="http://schemas.microsoft.com/office/powerpoint/2010/main" Requires="p14">
      <p:transition spd="slow" p14:dur="2000" advTm="32848"/>
    </mc:Choice>
    <mc:Fallback>
      <p:transition spd="slow" advTm="3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705" y="2414588"/>
            <a:ext cx="10515600" cy="1325563"/>
          </a:xfrm>
        </p:spPr>
        <p:txBody>
          <a:bodyPr/>
          <a:lstStyle/>
          <a:p>
            <a:pPr lvl="0">
              <a:spcBef>
                <a:spcPts val="1000"/>
              </a:spcBef>
            </a:pPr>
            <a:r>
              <a:rPr lang="en-US" sz="2400" b="1" dirty="0">
                <a:solidFill>
                  <a:prstClr val="black"/>
                </a:solidFill>
                <a:latin typeface="Calibri" panose="020F0502020204030204"/>
                <a:ea typeface="+mn-ea"/>
                <a:cs typeface="+mn-cs"/>
              </a:rPr>
              <a:t>A 66-yr old man </a:t>
            </a:r>
            <a:r>
              <a:rPr lang="en-US" sz="2400" b="1" dirty="0">
                <a:latin typeface="Calibri" panose="020F0502020204030204"/>
                <a:ea typeface="+mn-ea"/>
                <a:cs typeface="+mn-cs"/>
              </a:rPr>
              <a:t>a</a:t>
            </a:r>
            <a:r>
              <a:rPr lang="en-US" sz="2400" b="1" dirty="0" smtClean="0">
                <a:solidFill>
                  <a:prstClr val="black"/>
                </a:solidFill>
                <a:latin typeface="Calibri" panose="020F0502020204030204"/>
                <a:ea typeface="+mn-ea"/>
                <a:cs typeface="+mn-cs"/>
              </a:rPr>
              <a:t>dmitted </a:t>
            </a:r>
            <a:r>
              <a:rPr lang="en-US" sz="2400" b="1" dirty="0">
                <a:solidFill>
                  <a:prstClr val="black"/>
                </a:solidFill>
                <a:latin typeface="Calibri" panose="020F0502020204030204"/>
                <a:ea typeface="+mn-ea"/>
                <a:cs typeface="+mn-cs"/>
              </a:rPr>
              <a:t>for diverticulitis</a:t>
            </a:r>
            <a:r>
              <a:rPr lang="en-US" sz="2400" b="1" dirty="0" smtClean="0">
                <a:solidFill>
                  <a:prstClr val="black"/>
                </a:solidFill>
                <a:latin typeface="Calibri" panose="020F0502020204030204"/>
                <a:ea typeface="+mn-ea"/>
                <a:cs typeface="+mn-cs"/>
              </a:rPr>
              <a:t>.</a:t>
            </a:r>
            <a:br>
              <a:rPr lang="en-US" sz="2400" b="1" dirty="0" smtClean="0">
                <a:solidFill>
                  <a:prstClr val="black"/>
                </a:solidFill>
                <a:latin typeface="Calibri" panose="020F0502020204030204"/>
                <a:ea typeface="+mn-ea"/>
                <a:cs typeface="+mn-cs"/>
              </a:rPr>
            </a:br>
            <a:r>
              <a:rPr lang="en-US" sz="3200" b="1" dirty="0">
                <a:solidFill>
                  <a:prstClr val="black"/>
                </a:solidFill>
                <a:latin typeface="Calibri" panose="020F0502020204030204"/>
                <a:ea typeface="+mn-ea"/>
                <a:cs typeface="+mn-cs"/>
              </a:rPr>
              <a:t/>
            </a:r>
            <a:br>
              <a:rPr lang="en-US" sz="3200" b="1" dirty="0">
                <a:solidFill>
                  <a:prstClr val="black"/>
                </a:solidFill>
                <a:latin typeface="Calibri" panose="020F0502020204030204"/>
                <a:ea typeface="+mn-ea"/>
                <a:cs typeface="+mn-cs"/>
              </a:rPr>
            </a:br>
            <a:endParaRPr lang="en-US" sz="2400" b="1" dirty="0">
              <a:solidFill>
                <a:prstClr val="black"/>
              </a:solidFill>
              <a:latin typeface="Calibri" panose="020F0502020204030204"/>
              <a:ea typeface="+mn-ea"/>
              <a:cs typeface="+mn-cs"/>
            </a:endParaRPr>
          </a:p>
        </p:txBody>
      </p:sp>
      <p:sp>
        <p:nvSpPr>
          <p:cNvPr id="6" name="Text Placeholder 5"/>
          <p:cNvSpPr>
            <a:spLocks noGrp="1"/>
          </p:cNvSpPr>
          <p:nvPr>
            <p:ph type="body" idx="1"/>
          </p:nvPr>
        </p:nvSpPr>
        <p:spPr>
          <a:xfrm>
            <a:off x="688041" y="459348"/>
            <a:ext cx="5033887" cy="1026030"/>
          </a:xfrm>
        </p:spPr>
        <p:txBody>
          <a:bodyPr>
            <a:noAutofit/>
          </a:bodyPr>
          <a:lstStyle/>
          <a:p>
            <a:r>
              <a:rPr lang="en-US" sz="4000" dirty="0" smtClean="0"/>
              <a:t>Medicare coverage?</a:t>
            </a:r>
          </a:p>
        </p:txBody>
      </p:sp>
      <p:sp>
        <p:nvSpPr>
          <p:cNvPr id="7" name="Content Placeholder 6"/>
          <p:cNvSpPr>
            <a:spLocks noGrp="1"/>
          </p:cNvSpPr>
          <p:nvPr>
            <p:ph sz="half" idx="2"/>
          </p:nvPr>
        </p:nvSpPr>
        <p:spPr/>
        <p:txBody>
          <a:bodyPr>
            <a:normAutofit/>
          </a:bodyPr>
          <a:lstStyle/>
          <a:p>
            <a:pPr marL="0" indent="0">
              <a:buNone/>
            </a:pPr>
            <a:r>
              <a:rPr lang="en-US" sz="9600" dirty="0" smtClean="0"/>
              <a:t>							</a:t>
            </a:r>
            <a:endParaRPr lang="en-US" sz="9600" dirty="0">
              <a:solidFill>
                <a:srgbClr val="FF0000"/>
              </a:solidFill>
            </a:endParaRPr>
          </a:p>
        </p:txBody>
      </p:sp>
      <p:sp>
        <p:nvSpPr>
          <p:cNvPr id="8" name="Text Placeholder 7"/>
          <p:cNvSpPr>
            <a:spLocks noGrp="1"/>
          </p:cNvSpPr>
          <p:nvPr>
            <p:ph type="body" sz="quarter" idx="3"/>
          </p:nvPr>
        </p:nvSpPr>
        <p:spPr/>
        <p:txBody>
          <a:bodyPr/>
          <a:lstStyle/>
          <a:p>
            <a:endParaRPr lang="en-US"/>
          </a:p>
        </p:txBody>
      </p:sp>
      <p:sp>
        <p:nvSpPr>
          <p:cNvPr id="9" name="Content Placeholder 8"/>
          <p:cNvSpPr>
            <a:spLocks noGrp="1"/>
          </p:cNvSpPr>
          <p:nvPr>
            <p:ph sz="quarter" idx="4"/>
          </p:nvPr>
        </p:nvSpPr>
        <p:spPr/>
        <p:txBody>
          <a:bodyPr/>
          <a:lstStyle/>
          <a:p>
            <a:endParaRPr lang="en-US" dirty="0" smtClean="0"/>
          </a:p>
          <a:p>
            <a:endParaRPr lang="en-US" dirty="0"/>
          </a:p>
          <a:p>
            <a:endParaRPr lang="en-US" dirty="0" smtClean="0"/>
          </a:p>
          <a:p>
            <a:endParaRPr lang="en-US" dirty="0"/>
          </a:p>
        </p:txBody>
      </p:sp>
      <p:pic>
        <p:nvPicPr>
          <p:cNvPr id="4" name="Content Placeholder 3"/>
          <p:cNvPicPr>
            <a:picLocks noGrp="1" noChangeAspect="1"/>
          </p:cNvPicPr>
          <p:nvPr>
            <p:ph idx="4294967295"/>
          </p:nvPr>
        </p:nvPicPr>
        <p:blipFill>
          <a:blip r:embed="rId5"/>
          <a:stretch>
            <a:fillRect/>
          </a:stretch>
        </p:blipFill>
        <p:spPr>
          <a:xfrm>
            <a:off x="6286500" y="485775"/>
            <a:ext cx="5905500" cy="36957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310718"/>
      </p:ext>
    </p:extLst>
  </p:cSld>
  <p:clrMapOvr>
    <a:masterClrMapping/>
  </p:clrMapOvr>
  <mc:AlternateContent xmlns:mc="http://schemas.openxmlformats.org/markup-compatibility/2006">
    <mc:Choice xmlns:p14="http://schemas.microsoft.com/office/powerpoint/2010/main" Requires="p14">
      <p:transition spd="slow" p14:dur="2000" advTm="9331"/>
    </mc:Choice>
    <mc:Fallback>
      <p:transition spd="slow" advTm="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0084720"/>
      </p:ext>
    </p:extLst>
  </p:cSld>
  <p:clrMapOvr>
    <a:masterClrMapping/>
  </p:clrMapOvr>
  <mc:AlternateContent xmlns:mc="http://schemas.openxmlformats.org/markup-compatibility/2006">
    <mc:Choice xmlns:p14="http://schemas.microsoft.com/office/powerpoint/2010/main" Requires="p14">
      <p:transition spd="slow" p14:dur="2000" advTm="1879"/>
    </mc:Choice>
    <mc:Fallback>
      <p:transition spd="slow" advTm="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705" y="2414588"/>
            <a:ext cx="10515600" cy="1325563"/>
          </a:xfrm>
        </p:spPr>
        <p:txBody>
          <a:bodyPr/>
          <a:lstStyle/>
          <a:p>
            <a:pPr lvl="0">
              <a:spcBef>
                <a:spcPts val="1000"/>
              </a:spcBef>
            </a:pPr>
            <a:r>
              <a:rPr lang="en-US" sz="2400" b="1" dirty="0">
                <a:solidFill>
                  <a:prstClr val="black"/>
                </a:solidFill>
                <a:latin typeface="Calibri" panose="020F0502020204030204"/>
                <a:ea typeface="+mn-ea"/>
                <a:cs typeface="+mn-cs"/>
              </a:rPr>
              <a:t>A 66-yr old man </a:t>
            </a:r>
            <a:r>
              <a:rPr lang="en-US" sz="2400" b="1" u="sng" dirty="0">
                <a:solidFill>
                  <a:srgbClr val="FF0000"/>
                </a:solidFill>
                <a:latin typeface="Calibri" panose="020F0502020204030204"/>
                <a:ea typeface="+mn-ea"/>
                <a:cs typeface="+mn-cs"/>
              </a:rPr>
              <a:t>a</a:t>
            </a:r>
            <a:r>
              <a:rPr lang="en-US" sz="2400" b="1" dirty="0">
                <a:solidFill>
                  <a:prstClr val="black"/>
                </a:solidFill>
                <a:latin typeface="Calibri" panose="020F0502020204030204"/>
                <a:ea typeface="+mn-ea"/>
                <a:cs typeface="+mn-cs"/>
              </a:rPr>
              <a:t>dmitted for diverticulitis</a:t>
            </a:r>
            <a:r>
              <a:rPr lang="en-US" sz="2400" b="1" dirty="0" smtClean="0">
                <a:solidFill>
                  <a:prstClr val="black"/>
                </a:solidFill>
                <a:latin typeface="Calibri" panose="020F0502020204030204"/>
                <a:ea typeface="+mn-ea"/>
                <a:cs typeface="+mn-cs"/>
              </a:rPr>
              <a:t>.</a:t>
            </a:r>
            <a:br>
              <a:rPr lang="en-US" sz="2400" b="1" dirty="0" smtClean="0">
                <a:solidFill>
                  <a:prstClr val="black"/>
                </a:solidFill>
                <a:latin typeface="Calibri" panose="020F0502020204030204"/>
                <a:ea typeface="+mn-ea"/>
                <a:cs typeface="+mn-cs"/>
              </a:rPr>
            </a:br>
            <a:r>
              <a:rPr lang="en-US" sz="3200" b="1" dirty="0">
                <a:solidFill>
                  <a:prstClr val="black"/>
                </a:solidFill>
                <a:latin typeface="Calibri" panose="020F0502020204030204"/>
                <a:ea typeface="+mn-ea"/>
                <a:cs typeface="+mn-cs"/>
              </a:rPr>
              <a:t>- Hospital insurance</a:t>
            </a:r>
            <a:br>
              <a:rPr lang="en-US" sz="3200" b="1" dirty="0">
                <a:solidFill>
                  <a:prstClr val="black"/>
                </a:solidFill>
                <a:latin typeface="Calibri" panose="020F0502020204030204"/>
                <a:ea typeface="+mn-ea"/>
                <a:cs typeface="+mn-cs"/>
              </a:rPr>
            </a:br>
            <a:endParaRPr lang="en-US" sz="2400" b="1" dirty="0">
              <a:solidFill>
                <a:prstClr val="black"/>
              </a:solidFill>
              <a:latin typeface="Calibri" panose="020F0502020204030204"/>
              <a:ea typeface="+mn-ea"/>
              <a:cs typeface="+mn-cs"/>
            </a:endParaRPr>
          </a:p>
        </p:txBody>
      </p:sp>
      <p:sp>
        <p:nvSpPr>
          <p:cNvPr id="6" name="Text Placeholder 5"/>
          <p:cNvSpPr>
            <a:spLocks noGrp="1"/>
          </p:cNvSpPr>
          <p:nvPr>
            <p:ph type="body" idx="1"/>
          </p:nvPr>
        </p:nvSpPr>
        <p:spPr>
          <a:xfrm>
            <a:off x="688041" y="459348"/>
            <a:ext cx="5033887" cy="1026030"/>
          </a:xfrm>
        </p:spPr>
        <p:txBody>
          <a:bodyPr>
            <a:noAutofit/>
          </a:bodyPr>
          <a:lstStyle/>
          <a:p>
            <a:r>
              <a:rPr lang="en-US" sz="4000" dirty="0" smtClean="0"/>
              <a:t>Medicare Part A</a:t>
            </a:r>
          </a:p>
        </p:txBody>
      </p:sp>
      <p:sp>
        <p:nvSpPr>
          <p:cNvPr id="7" name="Content Placeholder 6"/>
          <p:cNvSpPr>
            <a:spLocks noGrp="1"/>
          </p:cNvSpPr>
          <p:nvPr>
            <p:ph sz="half" idx="2"/>
          </p:nvPr>
        </p:nvSpPr>
        <p:spPr/>
        <p:txBody>
          <a:bodyPr>
            <a:normAutofit/>
          </a:bodyPr>
          <a:lstStyle/>
          <a:p>
            <a:pPr marL="0" indent="0">
              <a:buNone/>
            </a:pPr>
            <a:r>
              <a:rPr lang="en-US" sz="9600" dirty="0" smtClean="0"/>
              <a:t>							</a:t>
            </a:r>
            <a:endParaRPr lang="en-US" sz="9600" dirty="0">
              <a:solidFill>
                <a:srgbClr val="FF0000"/>
              </a:solidFill>
            </a:endParaRPr>
          </a:p>
        </p:txBody>
      </p:sp>
      <p:sp>
        <p:nvSpPr>
          <p:cNvPr id="8" name="Text Placeholder 7"/>
          <p:cNvSpPr>
            <a:spLocks noGrp="1"/>
          </p:cNvSpPr>
          <p:nvPr>
            <p:ph type="body" sz="quarter" idx="3"/>
          </p:nvPr>
        </p:nvSpPr>
        <p:spPr/>
        <p:txBody>
          <a:bodyPr/>
          <a:lstStyle/>
          <a:p>
            <a:endParaRPr lang="en-US"/>
          </a:p>
        </p:txBody>
      </p:sp>
      <p:sp>
        <p:nvSpPr>
          <p:cNvPr id="9" name="Content Placeholder 8"/>
          <p:cNvSpPr>
            <a:spLocks noGrp="1"/>
          </p:cNvSpPr>
          <p:nvPr>
            <p:ph sz="quarter" idx="4"/>
          </p:nvPr>
        </p:nvSpPr>
        <p:spPr/>
        <p:txBody>
          <a:bodyPr/>
          <a:lstStyle/>
          <a:p>
            <a:endParaRPr lang="en-US" dirty="0" smtClean="0"/>
          </a:p>
          <a:p>
            <a:endParaRPr lang="en-US" dirty="0"/>
          </a:p>
          <a:p>
            <a:endParaRPr lang="en-US" dirty="0" smtClean="0"/>
          </a:p>
          <a:p>
            <a:endParaRPr lang="en-US" dirty="0"/>
          </a:p>
        </p:txBody>
      </p:sp>
      <p:pic>
        <p:nvPicPr>
          <p:cNvPr id="4" name="Content Placeholder 3"/>
          <p:cNvPicPr>
            <a:picLocks noGrp="1" noChangeAspect="1"/>
          </p:cNvPicPr>
          <p:nvPr>
            <p:ph idx="4294967295"/>
          </p:nvPr>
        </p:nvPicPr>
        <p:blipFill>
          <a:blip r:embed="rId5"/>
          <a:stretch>
            <a:fillRect/>
          </a:stretch>
        </p:blipFill>
        <p:spPr>
          <a:xfrm>
            <a:off x="6286500" y="485775"/>
            <a:ext cx="5905500" cy="3695700"/>
          </a:xfrm>
          <a:prstGeom prst="rect">
            <a:avLst/>
          </a:prstGeom>
        </p:spPr>
      </p:pic>
      <p:cxnSp>
        <p:nvCxnSpPr>
          <p:cNvPr id="10" name="Straight Arrow Connector 9"/>
          <p:cNvCxnSpPr/>
          <p:nvPr/>
        </p:nvCxnSpPr>
        <p:spPr>
          <a:xfrm flipH="1">
            <a:off x="2818504" y="1420009"/>
            <a:ext cx="600177" cy="1161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srcRect l="15204" t="2790" r="8277" b="4459"/>
          <a:stretch/>
        </p:blipFill>
        <p:spPr>
          <a:xfrm>
            <a:off x="3418681" y="1450824"/>
            <a:ext cx="1054250" cy="105425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6277932"/>
      </p:ext>
    </p:extLst>
  </p:cSld>
  <p:clrMapOvr>
    <a:masterClrMapping/>
  </p:clrMapOvr>
  <mc:AlternateContent xmlns:mc="http://schemas.openxmlformats.org/markup-compatibility/2006">
    <mc:Choice xmlns:p14="http://schemas.microsoft.com/office/powerpoint/2010/main" Requires="p14">
      <p:transition spd="slow" p14:dur="2000" advTm="34791"/>
    </mc:Choice>
    <mc:Fallback>
      <p:transition spd="slow" advTm="34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928196" y="3974764"/>
            <a:ext cx="3672375" cy="2449512"/>
          </a:xfrm>
          <a:prstGeom prst="rect">
            <a:avLst/>
          </a:prstGeom>
        </p:spPr>
      </p:pic>
      <p:sp>
        <p:nvSpPr>
          <p:cNvPr id="2" name="Title 1"/>
          <p:cNvSpPr>
            <a:spLocks noGrp="1"/>
          </p:cNvSpPr>
          <p:nvPr>
            <p:ph type="title"/>
          </p:nvPr>
        </p:nvSpPr>
        <p:spPr>
          <a:xfrm>
            <a:off x="571705" y="2414588"/>
            <a:ext cx="10515600" cy="1325563"/>
          </a:xfrm>
        </p:spPr>
        <p:txBody>
          <a:bodyPr/>
          <a:lstStyle/>
          <a:p>
            <a:pPr lvl="0">
              <a:spcBef>
                <a:spcPts val="1000"/>
              </a:spcBef>
            </a:pPr>
            <a:r>
              <a:rPr lang="en-US" sz="2400" b="1" dirty="0">
                <a:solidFill>
                  <a:prstClr val="black"/>
                </a:solidFill>
                <a:latin typeface="Calibri" panose="020F0502020204030204"/>
                <a:ea typeface="+mn-ea"/>
                <a:cs typeface="+mn-cs"/>
              </a:rPr>
              <a:t>A 66-yr old man </a:t>
            </a:r>
            <a:r>
              <a:rPr lang="en-US" sz="2400" b="1" u="sng" dirty="0">
                <a:solidFill>
                  <a:srgbClr val="FF0000"/>
                </a:solidFill>
                <a:latin typeface="Calibri" panose="020F0502020204030204"/>
                <a:ea typeface="+mn-ea"/>
                <a:cs typeface="+mn-cs"/>
              </a:rPr>
              <a:t>a</a:t>
            </a:r>
            <a:r>
              <a:rPr lang="en-US" sz="2400" b="1" dirty="0">
                <a:solidFill>
                  <a:prstClr val="black"/>
                </a:solidFill>
                <a:latin typeface="Calibri" panose="020F0502020204030204"/>
                <a:ea typeface="+mn-ea"/>
                <a:cs typeface="+mn-cs"/>
              </a:rPr>
              <a:t>dmitted for diverticulitis</a:t>
            </a:r>
            <a:r>
              <a:rPr lang="en-US" sz="2400" b="1" dirty="0" smtClean="0">
                <a:solidFill>
                  <a:prstClr val="black"/>
                </a:solidFill>
                <a:latin typeface="Calibri" panose="020F0502020204030204"/>
                <a:ea typeface="+mn-ea"/>
                <a:cs typeface="+mn-cs"/>
              </a:rPr>
              <a:t>.</a:t>
            </a:r>
            <a:br>
              <a:rPr lang="en-US" sz="2400" b="1" dirty="0" smtClean="0">
                <a:solidFill>
                  <a:prstClr val="black"/>
                </a:solidFill>
                <a:latin typeface="Calibri" panose="020F0502020204030204"/>
                <a:ea typeface="+mn-ea"/>
                <a:cs typeface="+mn-cs"/>
              </a:rPr>
            </a:br>
            <a:r>
              <a:rPr lang="en-US" sz="3200" b="1" dirty="0">
                <a:solidFill>
                  <a:prstClr val="black"/>
                </a:solidFill>
                <a:latin typeface="Calibri" panose="020F0502020204030204"/>
                <a:ea typeface="+mn-ea"/>
                <a:cs typeface="+mn-cs"/>
              </a:rPr>
              <a:t>- Hospital insurance</a:t>
            </a:r>
            <a:br>
              <a:rPr lang="en-US" sz="3200" b="1" dirty="0">
                <a:solidFill>
                  <a:prstClr val="black"/>
                </a:solidFill>
                <a:latin typeface="Calibri" panose="020F0502020204030204"/>
                <a:ea typeface="+mn-ea"/>
                <a:cs typeface="+mn-cs"/>
              </a:rPr>
            </a:br>
            <a:endParaRPr lang="en-US" sz="2400" b="1" dirty="0">
              <a:solidFill>
                <a:prstClr val="black"/>
              </a:solidFill>
              <a:latin typeface="Calibri" panose="020F0502020204030204"/>
              <a:ea typeface="+mn-ea"/>
              <a:cs typeface="+mn-cs"/>
            </a:endParaRPr>
          </a:p>
        </p:txBody>
      </p:sp>
      <p:sp>
        <p:nvSpPr>
          <p:cNvPr id="6" name="Text Placeholder 5"/>
          <p:cNvSpPr>
            <a:spLocks noGrp="1"/>
          </p:cNvSpPr>
          <p:nvPr>
            <p:ph type="body" idx="1"/>
          </p:nvPr>
        </p:nvSpPr>
        <p:spPr>
          <a:xfrm>
            <a:off x="688041" y="459348"/>
            <a:ext cx="5033887" cy="1026030"/>
          </a:xfrm>
        </p:spPr>
        <p:txBody>
          <a:bodyPr>
            <a:noAutofit/>
          </a:bodyPr>
          <a:lstStyle/>
          <a:p>
            <a:r>
              <a:rPr lang="en-US" sz="4000" dirty="0" smtClean="0"/>
              <a:t>Medicare Part A</a:t>
            </a:r>
          </a:p>
        </p:txBody>
      </p:sp>
      <p:sp>
        <p:nvSpPr>
          <p:cNvPr id="7" name="Content Placeholder 6"/>
          <p:cNvSpPr>
            <a:spLocks noGrp="1"/>
          </p:cNvSpPr>
          <p:nvPr>
            <p:ph sz="half" idx="2"/>
          </p:nvPr>
        </p:nvSpPr>
        <p:spPr/>
        <p:txBody>
          <a:bodyPr>
            <a:normAutofit/>
          </a:bodyPr>
          <a:lstStyle/>
          <a:p>
            <a:pPr marL="0" indent="0">
              <a:buNone/>
            </a:pPr>
            <a:r>
              <a:rPr lang="en-US" sz="9600" dirty="0" smtClean="0"/>
              <a:t>							</a:t>
            </a:r>
            <a:endParaRPr lang="en-US" sz="9600" dirty="0">
              <a:solidFill>
                <a:srgbClr val="FF0000"/>
              </a:solidFill>
            </a:endParaRPr>
          </a:p>
        </p:txBody>
      </p:sp>
      <p:sp>
        <p:nvSpPr>
          <p:cNvPr id="8" name="Text Placeholder 7"/>
          <p:cNvSpPr>
            <a:spLocks noGrp="1"/>
          </p:cNvSpPr>
          <p:nvPr>
            <p:ph type="body" sz="quarter" idx="3"/>
          </p:nvPr>
        </p:nvSpPr>
        <p:spPr/>
        <p:txBody>
          <a:bodyPr/>
          <a:lstStyle/>
          <a:p>
            <a:endParaRPr lang="en-US"/>
          </a:p>
        </p:txBody>
      </p:sp>
      <p:sp>
        <p:nvSpPr>
          <p:cNvPr id="9" name="Content Placeholder 8"/>
          <p:cNvSpPr>
            <a:spLocks noGrp="1"/>
          </p:cNvSpPr>
          <p:nvPr>
            <p:ph sz="quarter" idx="4"/>
          </p:nvPr>
        </p:nvSpPr>
        <p:spPr/>
        <p:txBody>
          <a:bodyPr/>
          <a:lstStyle/>
          <a:p>
            <a:endParaRPr lang="en-US" dirty="0" smtClean="0"/>
          </a:p>
          <a:p>
            <a:endParaRPr lang="en-US" dirty="0"/>
          </a:p>
          <a:p>
            <a:endParaRPr lang="en-US" dirty="0" smtClean="0"/>
          </a:p>
          <a:p>
            <a:endParaRPr lang="en-US" dirty="0"/>
          </a:p>
        </p:txBody>
      </p:sp>
      <p:pic>
        <p:nvPicPr>
          <p:cNvPr id="4" name="Content Placeholder 3"/>
          <p:cNvPicPr>
            <a:picLocks noGrp="1" noChangeAspect="1"/>
          </p:cNvPicPr>
          <p:nvPr>
            <p:ph idx="4294967295"/>
          </p:nvPr>
        </p:nvPicPr>
        <p:blipFill>
          <a:blip r:embed="rId6"/>
          <a:stretch>
            <a:fillRect/>
          </a:stretch>
        </p:blipFill>
        <p:spPr>
          <a:xfrm>
            <a:off x="6286500" y="485775"/>
            <a:ext cx="5905500" cy="3695700"/>
          </a:xfrm>
          <a:prstGeom prst="rect">
            <a:avLst/>
          </a:prstGeom>
        </p:spPr>
      </p:pic>
      <p:cxnSp>
        <p:nvCxnSpPr>
          <p:cNvPr id="10" name="Straight Arrow Connector 9"/>
          <p:cNvCxnSpPr/>
          <p:nvPr/>
        </p:nvCxnSpPr>
        <p:spPr>
          <a:xfrm flipH="1">
            <a:off x="2818504" y="1420009"/>
            <a:ext cx="600177" cy="1161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7"/>
          <a:srcRect l="15204" t="2790" r="8277" b="4459"/>
          <a:stretch/>
        </p:blipFill>
        <p:spPr>
          <a:xfrm>
            <a:off x="3418681" y="1450824"/>
            <a:ext cx="1054250" cy="105425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8428118"/>
      </p:ext>
    </p:extLst>
  </p:cSld>
  <p:clrMapOvr>
    <a:masterClrMapping/>
  </p:clrMapOvr>
  <mc:AlternateContent xmlns:mc="http://schemas.openxmlformats.org/markup-compatibility/2006">
    <mc:Choice xmlns:p14="http://schemas.microsoft.com/office/powerpoint/2010/main" Requires="p14">
      <p:transition spd="slow" p14:dur="2000" advTm="8144"/>
    </mc:Choice>
    <mc:Fallback>
      <p:transition spd="slow" advTm="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928196" y="3974764"/>
            <a:ext cx="3672375" cy="2449512"/>
          </a:xfrm>
          <a:prstGeom prst="rect">
            <a:avLst/>
          </a:prstGeom>
        </p:spPr>
      </p:pic>
      <p:sp>
        <p:nvSpPr>
          <p:cNvPr id="2" name="Title 1"/>
          <p:cNvSpPr>
            <a:spLocks noGrp="1"/>
          </p:cNvSpPr>
          <p:nvPr>
            <p:ph type="title"/>
          </p:nvPr>
        </p:nvSpPr>
        <p:spPr>
          <a:xfrm>
            <a:off x="571705" y="2414588"/>
            <a:ext cx="10515600" cy="1325563"/>
          </a:xfrm>
        </p:spPr>
        <p:txBody>
          <a:bodyPr/>
          <a:lstStyle/>
          <a:p>
            <a:pPr lvl="0">
              <a:spcBef>
                <a:spcPts val="1000"/>
              </a:spcBef>
            </a:pPr>
            <a:r>
              <a:rPr lang="en-US" sz="2400" b="1" dirty="0">
                <a:solidFill>
                  <a:prstClr val="black"/>
                </a:solidFill>
                <a:latin typeface="Calibri" panose="020F0502020204030204"/>
                <a:ea typeface="+mn-ea"/>
                <a:cs typeface="+mn-cs"/>
              </a:rPr>
              <a:t>A 66-yr old man </a:t>
            </a:r>
            <a:r>
              <a:rPr lang="en-US" sz="2400" b="1" u="sng" dirty="0">
                <a:solidFill>
                  <a:srgbClr val="FF0000"/>
                </a:solidFill>
                <a:latin typeface="Calibri" panose="020F0502020204030204"/>
                <a:ea typeface="+mn-ea"/>
                <a:cs typeface="+mn-cs"/>
              </a:rPr>
              <a:t>a</a:t>
            </a:r>
            <a:r>
              <a:rPr lang="en-US" sz="2400" b="1" dirty="0">
                <a:solidFill>
                  <a:prstClr val="black"/>
                </a:solidFill>
                <a:latin typeface="Calibri" panose="020F0502020204030204"/>
                <a:ea typeface="+mn-ea"/>
                <a:cs typeface="+mn-cs"/>
              </a:rPr>
              <a:t>dmitted for diverticulitis</a:t>
            </a:r>
            <a:r>
              <a:rPr lang="en-US" sz="2400" b="1" dirty="0" smtClean="0">
                <a:solidFill>
                  <a:prstClr val="black"/>
                </a:solidFill>
                <a:latin typeface="Calibri" panose="020F0502020204030204"/>
                <a:ea typeface="+mn-ea"/>
                <a:cs typeface="+mn-cs"/>
              </a:rPr>
              <a:t>.</a:t>
            </a:r>
            <a:br>
              <a:rPr lang="en-US" sz="2400" b="1" dirty="0" smtClean="0">
                <a:solidFill>
                  <a:prstClr val="black"/>
                </a:solidFill>
                <a:latin typeface="Calibri" panose="020F0502020204030204"/>
                <a:ea typeface="+mn-ea"/>
                <a:cs typeface="+mn-cs"/>
              </a:rPr>
            </a:br>
            <a:r>
              <a:rPr lang="en-US" sz="3200" b="1" dirty="0">
                <a:solidFill>
                  <a:prstClr val="black"/>
                </a:solidFill>
                <a:latin typeface="Calibri" panose="020F0502020204030204"/>
                <a:ea typeface="+mn-ea"/>
                <a:cs typeface="+mn-cs"/>
              </a:rPr>
              <a:t>- Hospital insurance</a:t>
            </a:r>
            <a:br>
              <a:rPr lang="en-US" sz="3200" b="1" dirty="0">
                <a:solidFill>
                  <a:prstClr val="black"/>
                </a:solidFill>
                <a:latin typeface="Calibri" panose="020F0502020204030204"/>
                <a:ea typeface="+mn-ea"/>
                <a:cs typeface="+mn-cs"/>
              </a:rPr>
            </a:br>
            <a:endParaRPr lang="en-US" sz="2400" b="1" dirty="0">
              <a:solidFill>
                <a:prstClr val="black"/>
              </a:solidFill>
              <a:latin typeface="Calibri" panose="020F0502020204030204"/>
              <a:ea typeface="+mn-ea"/>
              <a:cs typeface="+mn-cs"/>
            </a:endParaRPr>
          </a:p>
        </p:txBody>
      </p:sp>
      <p:sp>
        <p:nvSpPr>
          <p:cNvPr id="6" name="Text Placeholder 5"/>
          <p:cNvSpPr>
            <a:spLocks noGrp="1"/>
          </p:cNvSpPr>
          <p:nvPr>
            <p:ph type="body" idx="1"/>
          </p:nvPr>
        </p:nvSpPr>
        <p:spPr>
          <a:xfrm>
            <a:off x="688041" y="459348"/>
            <a:ext cx="5033887" cy="1026030"/>
          </a:xfrm>
        </p:spPr>
        <p:txBody>
          <a:bodyPr>
            <a:noAutofit/>
          </a:bodyPr>
          <a:lstStyle/>
          <a:p>
            <a:r>
              <a:rPr lang="en-US" sz="4000" dirty="0" smtClean="0"/>
              <a:t>Medicare Part A</a:t>
            </a:r>
          </a:p>
        </p:txBody>
      </p:sp>
      <p:sp>
        <p:nvSpPr>
          <p:cNvPr id="7" name="Content Placeholder 6"/>
          <p:cNvSpPr>
            <a:spLocks noGrp="1"/>
          </p:cNvSpPr>
          <p:nvPr>
            <p:ph sz="half" idx="2"/>
          </p:nvPr>
        </p:nvSpPr>
        <p:spPr/>
        <p:txBody>
          <a:bodyPr>
            <a:normAutofit/>
          </a:bodyPr>
          <a:lstStyle/>
          <a:p>
            <a:pPr marL="0" indent="0">
              <a:buNone/>
            </a:pPr>
            <a:r>
              <a:rPr lang="en-US" sz="9600" dirty="0" smtClean="0"/>
              <a:t>									</a:t>
            </a:r>
            <a:r>
              <a:rPr lang="en-US" sz="9600" dirty="0" smtClean="0">
                <a:solidFill>
                  <a:srgbClr val="FF0000"/>
                </a:solidFill>
              </a:rPr>
              <a:t>x</a:t>
            </a:r>
            <a:endParaRPr lang="en-US" sz="9600" dirty="0">
              <a:solidFill>
                <a:srgbClr val="FF0000"/>
              </a:solidFill>
            </a:endParaRPr>
          </a:p>
        </p:txBody>
      </p:sp>
      <p:sp>
        <p:nvSpPr>
          <p:cNvPr id="8" name="Text Placeholder 7"/>
          <p:cNvSpPr>
            <a:spLocks noGrp="1"/>
          </p:cNvSpPr>
          <p:nvPr>
            <p:ph type="body" sz="quarter" idx="3"/>
          </p:nvPr>
        </p:nvSpPr>
        <p:spPr/>
        <p:txBody>
          <a:bodyPr/>
          <a:lstStyle/>
          <a:p>
            <a:endParaRPr lang="en-US"/>
          </a:p>
        </p:txBody>
      </p:sp>
      <p:sp>
        <p:nvSpPr>
          <p:cNvPr id="9" name="Content Placeholder 8"/>
          <p:cNvSpPr>
            <a:spLocks noGrp="1"/>
          </p:cNvSpPr>
          <p:nvPr>
            <p:ph sz="quarter" idx="4"/>
          </p:nvPr>
        </p:nvSpPr>
        <p:spPr/>
        <p:txBody>
          <a:bodyPr/>
          <a:lstStyle/>
          <a:p>
            <a:endParaRPr lang="en-US" dirty="0" smtClean="0"/>
          </a:p>
          <a:p>
            <a:endParaRPr lang="en-US" dirty="0"/>
          </a:p>
          <a:p>
            <a:endParaRPr lang="en-US" dirty="0" smtClean="0"/>
          </a:p>
          <a:p>
            <a:endParaRPr lang="en-US" dirty="0"/>
          </a:p>
          <a:p>
            <a:pPr marL="0" indent="0">
              <a:buNone/>
            </a:pPr>
            <a:r>
              <a:rPr lang="en-US" sz="3200" b="1" dirty="0" smtClean="0"/>
              <a:t>No</a:t>
            </a:r>
            <a:r>
              <a:rPr lang="en-US" dirty="0"/>
              <a:t>!</a:t>
            </a:r>
            <a:r>
              <a:rPr lang="en-US" dirty="0" smtClean="0"/>
              <a:t> Physicians covered by Part B </a:t>
            </a:r>
            <a:endParaRPr lang="en-US" dirty="0"/>
          </a:p>
        </p:txBody>
      </p:sp>
      <p:pic>
        <p:nvPicPr>
          <p:cNvPr id="4" name="Content Placeholder 3"/>
          <p:cNvPicPr>
            <a:picLocks noGrp="1" noChangeAspect="1"/>
          </p:cNvPicPr>
          <p:nvPr>
            <p:ph idx="4294967295"/>
          </p:nvPr>
        </p:nvPicPr>
        <p:blipFill>
          <a:blip r:embed="rId6"/>
          <a:stretch>
            <a:fillRect/>
          </a:stretch>
        </p:blipFill>
        <p:spPr>
          <a:xfrm>
            <a:off x="6286500" y="485775"/>
            <a:ext cx="5905500" cy="3695700"/>
          </a:xfrm>
          <a:prstGeom prst="rect">
            <a:avLst/>
          </a:prstGeom>
        </p:spPr>
      </p:pic>
      <p:cxnSp>
        <p:nvCxnSpPr>
          <p:cNvPr id="10" name="Straight Arrow Connector 9"/>
          <p:cNvCxnSpPr/>
          <p:nvPr/>
        </p:nvCxnSpPr>
        <p:spPr>
          <a:xfrm flipH="1">
            <a:off x="2818504" y="1420009"/>
            <a:ext cx="600177" cy="1161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7"/>
          <a:srcRect l="15204" t="2790" r="8277" b="4459"/>
          <a:stretch/>
        </p:blipFill>
        <p:spPr>
          <a:xfrm>
            <a:off x="3418681" y="1450824"/>
            <a:ext cx="1054250" cy="105425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3756737"/>
      </p:ext>
    </p:extLst>
  </p:cSld>
  <p:clrMapOvr>
    <a:masterClrMapping/>
  </p:clrMapOvr>
  <mc:AlternateContent xmlns:mc="http://schemas.openxmlformats.org/markup-compatibility/2006">
    <mc:Choice xmlns:p14="http://schemas.microsoft.com/office/powerpoint/2010/main" Requires="p14">
      <p:transition spd="slow" p14:dur="2000" advTm="13406"/>
    </mc:Choice>
    <mc:Fallback>
      <p:transition spd="slow" advTm="1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8550</TotalTime>
  <Words>2332</Words>
  <Application>Microsoft Office PowerPoint</Application>
  <PresentationFormat>Widescreen</PresentationFormat>
  <Paragraphs>266</Paragraphs>
  <Slides>34</Slides>
  <Notes>20</Notes>
  <HiddenSlides>0</HiddenSlides>
  <MMClips>34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Office Theme</vt:lpstr>
      <vt:lpstr>Medicare &amp; Medicaid – the  A, B, C, D’s</vt:lpstr>
      <vt:lpstr>Medicare &amp; Medicaid – the  A, B, C, D’s</vt:lpstr>
      <vt:lpstr>Medicare &amp; Medicaid – the  A, B, C, D’s</vt:lpstr>
      <vt:lpstr>A 66-yr old man admitted for diverticulitis.  </vt:lpstr>
      <vt:lpstr>A 66-yr old man admitted for diverticulitis.  </vt:lpstr>
      <vt:lpstr>PowerPoint Presentation</vt:lpstr>
      <vt:lpstr>A 66-yr old man admitted for diverticulitis. - Hospital insurance </vt:lpstr>
      <vt:lpstr>A 66-yr old man admitted for diverticulitis. - Hospital insurance </vt:lpstr>
      <vt:lpstr>A 66-yr old man admitted for diverticulitis. - Hospital insurance </vt:lpstr>
      <vt:lpstr>PowerPoint Presentation</vt:lpstr>
      <vt:lpstr>Medicare Part B – Basics of care </vt:lpstr>
      <vt:lpstr>Medicare Part B – Basics of care</vt:lpstr>
      <vt:lpstr>Medicare Part B – Basics of care</vt:lpstr>
      <vt:lpstr>Medicare Part C  </vt:lpstr>
      <vt:lpstr>Medicare Part C – Complicated </vt:lpstr>
      <vt:lpstr>Medicare Part C – Complicated </vt:lpstr>
      <vt:lpstr>Medicare Part C – Complicated </vt:lpstr>
      <vt:lpstr>Medicare Part C – Complicated </vt:lpstr>
      <vt:lpstr>Medicare Part D – Drugs (but also complicated)</vt:lpstr>
      <vt:lpstr>Medicare Part D – Drugs (but also complicated)</vt:lpstr>
      <vt:lpstr>Medicare Part D – Drugs (but also complicated)</vt:lpstr>
      <vt:lpstr>Review</vt:lpstr>
      <vt:lpstr>Review</vt:lpstr>
      <vt:lpstr>Review</vt:lpstr>
      <vt:lpstr>Review</vt:lpstr>
      <vt:lpstr>Medicaid – aid for those in need</vt:lpstr>
      <vt:lpstr>Check your knowledge – A, B, C or D</vt:lpstr>
      <vt:lpstr>Check your knowledge – Question 1</vt:lpstr>
      <vt:lpstr>Answer: a. Original Medicare </vt:lpstr>
      <vt:lpstr>Check your knowledge – Question 2</vt:lpstr>
      <vt:lpstr>Answer: d. All of the above </vt:lpstr>
      <vt:lpstr>Check your knowledge – Question 3</vt:lpstr>
      <vt:lpstr>Answer: b. False </vt:lpstr>
      <vt:lpstr>Other topics</vt:lpstr>
    </vt:vector>
  </TitlesOfParts>
  <Company>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Medicare for dummies</dc:title>
  <dc:creator>Lindemann, Janet</dc:creator>
  <cp:lastModifiedBy>Lindemann, Janet</cp:lastModifiedBy>
  <cp:revision>69</cp:revision>
  <cp:lastPrinted>2017-11-27T20:54:59Z</cp:lastPrinted>
  <dcterms:created xsi:type="dcterms:W3CDTF">2017-11-01T16:42:40Z</dcterms:created>
  <dcterms:modified xsi:type="dcterms:W3CDTF">2017-12-29T18:47:03Z</dcterms:modified>
</cp:coreProperties>
</file>