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58" r:id="rId2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0C9B9D51-6635-4203-8AF6-C9896917D7BD}" type="datetimeFigureOut">
              <a:rPr lang="en-US" smtClean="0"/>
              <a:t>2/2/2017</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54C15A58-499A-49AB-9DF9-3294E96096F1}" type="slidenum">
              <a:rPr lang="en-US" smtClean="0"/>
              <a:t>‹#›</a:t>
            </a:fld>
            <a:endParaRPr lang="en-US"/>
          </a:p>
        </p:txBody>
      </p:sp>
    </p:spTree>
    <p:extLst>
      <p:ext uri="{BB962C8B-B14F-4D97-AF65-F5344CB8AC3E}">
        <p14:creationId xmlns:p14="http://schemas.microsoft.com/office/powerpoint/2010/main" val="968283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18667DD1-F4B4-4FEF-8AF3-D28399064CB7}" type="datetimeFigureOut">
              <a:rPr lang="en-US" smtClean="0"/>
              <a:pPr/>
              <a:t>2/2/2017</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8BEF910-5796-4C76-9C00-DAE034A19645}" type="slidenum">
              <a:rPr lang="en-US" smtClean="0"/>
              <a:pPr/>
              <a:t>‹#›</a:t>
            </a:fld>
            <a:endParaRPr lang="en-US"/>
          </a:p>
        </p:txBody>
      </p:sp>
    </p:spTree>
    <p:extLst>
      <p:ext uri="{BB962C8B-B14F-4D97-AF65-F5344CB8AC3E}">
        <p14:creationId xmlns:p14="http://schemas.microsoft.com/office/powerpoint/2010/main" val="26546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ENT requires a separate personal</a:t>
            </a:r>
            <a:r>
              <a:rPr lang="en-US" baseline="0" dirty="0" smtClean="0"/>
              <a:t> statement for each program. The statement must include their reasons for applying to that particular program. </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13</a:t>
            </a:fld>
            <a:endParaRPr lang="en-US"/>
          </a:p>
        </p:txBody>
      </p:sp>
    </p:spTree>
    <p:extLst>
      <p:ext uri="{BB962C8B-B14F-4D97-AF65-F5344CB8AC3E}">
        <p14:creationId xmlns:p14="http://schemas.microsoft.com/office/powerpoint/2010/main" val="3125225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discuss</a:t>
            </a:r>
            <a:r>
              <a:rPr lang="en-US" baseline="0" dirty="0" smtClean="0"/>
              <a:t> your list of letter writers with Dept Chair  - if the chair is writing you a letter. Otherwise – awkward. </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16</a:t>
            </a:fld>
            <a:endParaRPr lang="en-US"/>
          </a:p>
        </p:txBody>
      </p:sp>
    </p:spTree>
    <p:extLst>
      <p:ext uri="{BB962C8B-B14F-4D97-AF65-F5344CB8AC3E}">
        <p14:creationId xmlns:p14="http://schemas.microsoft.com/office/powerpoint/2010/main" val="3273256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Absolute deadline for LORs is September 14</a:t>
            </a:r>
            <a:r>
              <a:rPr lang="en-US" baseline="30000" dirty="0" smtClean="0"/>
              <a:t>th</a:t>
            </a:r>
            <a:r>
              <a:rPr lang="en-US" dirty="0" smtClean="0"/>
              <a:t>. On Sept 15</a:t>
            </a:r>
            <a:r>
              <a:rPr lang="en-US" baseline="30000" dirty="0" smtClean="0"/>
              <a:t>th</a:t>
            </a:r>
            <a:r>
              <a:rPr lang="en-US" dirty="0" smtClean="0"/>
              <a:t> programs</a:t>
            </a:r>
            <a:r>
              <a:rPr lang="en-US" baseline="0" dirty="0" smtClean="0"/>
              <a:t> have access to applications  and may by-pass the ones that aren’t complete (even if just one letter).</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17</a:t>
            </a:fld>
            <a:endParaRPr lang="en-US"/>
          </a:p>
        </p:txBody>
      </p:sp>
    </p:spTree>
    <p:extLst>
      <p:ext uri="{BB962C8B-B14F-4D97-AF65-F5344CB8AC3E}">
        <p14:creationId xmlns:p14="http://schemas.microsoft.com/office/powerpoint/2010/main" val="1110567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19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Class</a:t>
            </a:r>
            <a:r>
              <a:rPr lang="en-US" baseline="0" dirty="0" smtClean="0"/>
              <a:t> of 2017 students stated these interviews were “extremely” helpful and in most cases far harder than the ones they actually experienced with programs. They were very effective in preparing them for questions from the programs. </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21</a:t>
            </a:fld>
            <a:endParaRPr lang="en-US"/>
          </a:p>
        </p:txBody>
      </p:sp>
    </p:spTree>
    <p:extLst>
      <p:ext uri="{BB962C8B-B14F-4D97-AF65-F5344CB8AC3E}">
        <p14:creationId xmlns:p14="http://schemas.microsoft.com/office/powerpoint/2010/main" val="1320757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Editing and reviewing</a:t>
            </a:r>
            <a:endParaRPr lang="en-US" dirty="0"/>
          </a:p>
        </p:txBody>
      </p:sp>
      <p:sp>
        <p:nvSpPr>
          <p:cNvPr id="4" name="Slide Number Placeholder 3"/>
          <p:cNvSpPr>
            <a:spLocks noGrp="1"/>
          </p:cNvSpPr>
          <p:nvPr>
            <p:ph type="sldNum" sz="quarter" idx="10"/>
          </p:nvPr>
        </p:nvSpPr>
        <p:spPr/>
        <p:txBody>
          <a:bodyPr/>
          <a:lstStyle/>
          <a:p>
            <a:fld id="{38BEF910-5796-4C76-9C00-DAE034A19645}" type="slidenum">
              <a:rPr lang="en-US" smtClean="0"/>
              <a:pPr/>
              <a:t>23</a:t>
            </a:fld>
            <a:endParaRPr lang="en-US"/>
          </a:p>
        </p:txBody>
      </p:sp>
    </p:spTree>
    <p:extLst>
      <p:ext uri="{BB962C8B-B14F-4D97-AF65-F5344CB8AC3E}">
        <p14:creationId xmlns:p14="http://schemas.microsoft.com/office/powerpoint/2010/main" val="1496506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3507842-64CA-447C-AFB6-B17069AC164E}"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07842-64CA-447C-AFB6-B17069AC164E}"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07842-64CA-447C-AFB6-B17069AC164E}"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507842-64CA-447C-AFB6-B17069AC164E}"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B3507842-64CA-447C-AFB6-B17069AC164E}" type="datetimeFigureOut">
              <a:rPr lang="en-US" smtClean="0"/>
              <a:pPr/>
              <a:t>2/2/2017</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51F5287A-70D3-49AA-8A2D-A184B12E16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507842-64CA-447C-AFB6-B17069AC164E}"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507842-64CA-447C-AFB6-B17069AC164E}" type="datetimeFigureOut">
              <a:rPr lang="en-US" smtClean="0"/>
              <a:pPr/>
              <a:t>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507842-64CA-447C-AFB6-B17069AC164E}" type="datetimeFigureOut">
              <a:rPr lang="en-US" smtClean="0"/>
              <a:pPr/>
              <a:t>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07842-64CA-447C-AFB6-B17069AC164E}" type="datetimeFigureOut">
              <a:rPr lang="en-US" smtClean="0"/>
              <a:pPr/>
              <a:t>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F5287A-70D3-49AA-8A2D-A184B12E16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507842-64CA-447C-AFB6-B17069AC164E}"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B3507842-64CA-447C-AFB6-B17069AC164E}"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F5287A-70D3-49AA-8A2D-A184B12E162A}"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3507842-64CA-447C-AFB6-B17069AC164E}" type="datetimeFigureOut">
              <a:rPr lang="en-US" smtClean="0"/>
              <a:pPr/>
              <a:t>2/2/2017</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51F5287A-70D3-49AA-8A2D-A184B12E162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uzanne.Reuter@usd.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uzanne.Reuter@usd.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Arial" pitchFamily="34" charset="0"/>
                <a:cs typeface="Arial" pitchFamily="34" charset="0"/>
              </a:rPr>
              <a:t>Career Planning and Counseling Session	</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normAutofit fontScale="92500" lnSpcReduction="10000"/>
          </a:bodyPr>
          <a:lstStyle/>
          <a:p>
            <a:endParaRPr lang="en-US" dirty="0" smtClean="0"/>
          </a:p>
          <a:p>
            <a:r>
              <a:rPr lang="en-US" dirty="0" smtClean="0">
                <a:latin typeface="Arial" pitchFamily="34" charset="0"/>
                <a:cs typeface="Arial" pitchFamily="34" charset="0"/>
              </a:rPr>
              <a:t>Suzanne Reuter MD</a:t>
            </a:r>
          </a:p>
          <a:p>
            <a:r>
              <a:rPr lang="en-US" dirty="0" smtClean="0">
                <a:latin typeface="Arial" pitchFamily="34" charset="0"/>
                <a:cs typeface="Arial" pitchFamily="34" charset="0"/>
              </a:rPr>
              <a:t>Assistant Dean of Student Affairs</a:t>
            </a:r>
            <a:endParaRPr lang="en-US" dirty="0">
              <a:latin typeface="Arial" pitchFamily="34" charset="0"/>
              <a:cs typeface="Arial" pitchFamily="34" charset="0"/>
            </a:endParaRPr>
          </a:p>
        </p:txBody>
      </p:sp>
    </p:spTree>
    <p:extLst>
      <p:ext uri="{BB962C8B-B14F-4D97-AF65-F5344CB8AC3E}">
        <p14:creationId xmlns:p14="http://schemas.microsoft.com/office/powerpoint/2010/main" val="1986822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Arial" pitchFamily="34" charset="0"/>
                <a:cs typeface="Arial" pitchFamily="34" charset="0"/>
              </a:rPr>
              <a:t>Personal Statement</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295400"/>
            <a:ext cx="8305800" cy="4830763"/>
          </a:xfrm>
        </p:spPr>
        <p:txBody>
          <a:bodyPr/>
          <a:lstStyle/>
          <a:p>
            <a:r>
              <a:rPr lang="en-US" dirty="0" smtClean="0">
                <a:latin typeface="Arial" pitchFamily="34" charset="0"/>
                <a:cs typeface="Arial" pitchFamily="34" charset="0"/>
              </a:rPr>
              <a:t>Integral part of your application </a:t>
            </a:r>
          </a:p>
          <a:p>
            <a:r>
              <a:rPr lang="en-US" dirty="0" smtClean="0">
                <a:latin typeface="Arial" pitchFamily="34" charset="0"/>
                <a:cs typeface="Arial" pitchFamily="34" charset="0"/>
              </a:rPr>
              <a:t>Is your chance for the program to “know” you</a:t>
            </a:r>
          </a:p>
          <a:p>
            <a:r>
              <a:rPr lang="en-US" dirty="0" smtClean="0">
                <a:latin typeface="Arial" pitchFamily="34" charset="0"/>
                <a:cs typeface="Arial" pitchFamily="34" charset="0"/>
              </a:rPr>
              <a:t>Want it to help you stand out – but not too much</a:t>
            </a:r>
          </a:p>
          <a:p>
            <a:r>
              <a:rPr lang="en-US" dirty="0" smtClean="0">
                <a:latin typeface="Arial" pitchFamily="34" charset="0"/>
                <a:cs typeface="Arial" pitchFamily="34" charset="0"/>
              </a:rPr>
              <a:t>Values-Experiences-Goals</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Communicate passion for your specialty</a:t>
            </a:r>
          </a:p>
          <a:p>
            <a:pPr lvl="1"/>
            <a:r>
              <a:rPr lang="en-US" dirty="0" smtClean="0">
                <a:latin typeface="Arial" pitchFamily="34" charset="0"/>
                <a:cs typeface="Arial" pitchFamily="34" charset="0"/>
              </a:rPr>
              <a:t>Specific experiences</a:t>
            </a:r>
          </a:p>
          <a:p>
            <a:r>
              <a:rPr lang="en-US" dirty="0" smtClean="0">
                <a:latin typeface="Arial" pitchFamily="34" charset="0"/>
                <a:cs typeface="Arial" pitchFamily="34" charset="0"/>
              </a:rPr>
              <a:t>Address sensitive issues and take responsibility</a:t>
            </a:r>
          </a:p>
          <a:p>
            <a:pPr lvl="1"/>
            <a:r>
              <a:rPr lang="en-US" dirty="0" smtClean="0">
                <a:latin typeface="Arial" pitchFamily="34" charset="0"/>
                <a:cs typeface="Arial" pitchFamily="34" charset="0"/>
              </a:rPr>
              <a:t>Remediation, repeat attempt on Step 1 (may or may not include)</a:t>
            </a:r>
          </a:p>
          <a:p>
            <a:r>
              <a:rPr lang="en-US" dirty="0" smtClean="0">
                <a:latin typeface="Arial" pitchFamily="34" charset="0"/>
                <a:cs typeface="Arial" pitchFamily="34" charset="0"/>
              </a:rPr>
              <a:t>Provide information the interviewers can use for questions</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Arial" pitchFamily="34" charset="0"/>
                <a:cs typeface="Arial" pitchFamily="34" charset="0"/>
              </a:rPr>
              <a:t>Personal Statement</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830763"/>
          </a:xfrm>
        </p:spPr>
        <p:txBody>
          <a:bodyPr/>
          <a:lstStyle/>
          <a:p>
            <a:r>
              <a:rPr lang="en-US" dirty="0" smtClean="0">
                <a:latin typeface="Arial" pitchFamily="34" charset="0"/>
                <a:cs typeface="Arial" pitchFamily="34" charset="0"/>
              </a:rPr>
              <a:t>Be personal – tell about you</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Slip in marketable abilities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Include specialty-specific attributes </a:t>
            </a:r>
          </a:p>
          <a:p>
            <a:pPr lvl="1"/>
            <a:r>
              <a:rPr lang="en-US" dirty="0" smtClean="0">
                <a:latin typeface="Arial" pitchFamily="34" charset="0"/>
                <a:cs typeface="Arial" pitchFamily="34" charset="0"/>
              </a:rPr>
              <a:t>‘cool under pressure’	</a:t>
            </a:r>
          </a:p>
          <a:p>
            <a:pPr lvl="1"/>
            <a:r>
              <a:rPr lang="en-US" dirty="0" smtClean="0">
                <a:latin typeface="Arial" pitchFamily="34" charset="0"/>
                <a:cs typeface="Arial" pitchFamily="34" charset="0"/>
              </a:rPr>
              <a:t> enjoy variety and pace of the ED (avoid “I have ADD and the ED is perfect for me)</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Professional</a:t>
            </a:r>
          </a:p>
          <a:p>
            <a:pPr lvl="1"/>
            <a:r>
              <a:rPr lang="en-US" dirty="0" smtClean="0">
                <a:solidFill>
                  <a:srgbClr val="FF0000"/>
                </a:solidFill>
                <a:latin typeface="Arial" pitchFamily="34" charset="0"/>
                <a:cs typeface="Arial" pitchFamily="34" charset="0"/>
              </a:rPr>
              <a:t>NO</a:t>
            </a:r>
            <a:r>
              <a:rPr lang="en-US" dirty="0" smtClean="0">
                <a:latin typeface="Arial" pitchFamily="34" charset="0"/>
                <a:cs typeface="Arial" pitchFamily="34" charset="0"/>
              </a:rPr>
              <a:t> grammatical or spelling errors (some screen out immediately)</a:t>
            </a: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Personal Statement - </a:t>
            </a:r>
            <a:r>
              <a:rPr lang="en-US" u="sng" dirty="0" smtClean="0">
                <a:solidFill>
                  <a:srgbClr val="FF0000"/>
                </a:solidFill>
                <a:latin typeface="Arial" pitchFamily="34" charset="0"/>
                <a:cs typeface="Arial" pitchFamily="34" charset="0"/>
              </a:rPr>
              <a:t>AVOID</a:t>
            </a:r>
            <a:endParaRPr lang="en-US" u="sng" dirty="0">
              <a:solidFill>
                <a:srgbClr val="FF00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Online services that promise you the perfect PS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Copy from others</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Run-on sentences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Quotes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Begging (South Dakota pride)</a:t>
            </a:r>
            <a:endParaRPr lang="en-US"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Personal Statement</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Have at least one, and perhaps more, reviewers</a:t>
            </a:r>
          </a:p>
          <a:p>
            <a:pPr lvl="1"/>
            <a:r>
              <a:rPr lang="en-US" dirty="0" smtClean="0">
                <a:latin typeface="Arial" pitchFamily="34" charset="0"/>
                <a:cs typeface="Arial" pitchFamily="34" charset="0"/>
              </a:rPr>
              <a:t>Spouse, close friend, parent, sibling, buddy who was an English major (and you can trust), etc.</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hlinkClick r:id="rId3"/>
              </a:rPr>
              <a:t>Suzanne.Reuter@usd.edu</a:t>
            </a: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Letters of Recommendation</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Letters need to come from physicians</a:t>
            </a:r>
          </a:p>
          <a:p>
            <a:pPr lvl="1"/>
            <a:r>
              <a:rPr lang="en-US" dirty="0" smtClean="0">
                <a:latin typeface="Arial" pitchFamily="34" charset="0"/>
                <a:cs typeface="Arial" pitchFamily="34" charset="0"/>
              </a:rPr>
              <a:t>Exception – long-term research mentor </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Writers need to know you well</a:t>
            </a:r>
          </a:p>
          <a:p>
            <a:pPr lvl="1"/>
            <a:r>
              <a:rPr lang="en-US" dirty="0" smtClean="0">
                <a:latin typeface="Arial" pitchFamily="34" charset="0"/>
                <a:cs typeface="Arial" pitchFamily="34" charset="0"/>
              </a:rPr>
              <a:t>Clinically</a:t>
            </a:r>
          </a:p>
          <a:p>
            <a:pPr lvl="1"/>
            <a:r>
              <a:rPr lang="en-US" dirty="0" smtClean="0">
                <a:latin typeface="Arial" pitchFamily="34" charset="0"/>
                <a:cs typeface="Arial" pitchFamily="34" charset="0"/>
              </a:rPr>
              <a:t>Can describe your clinical abilities</a:t>
            </a:r>
          </a:p>
          <a:p>
            <a:pPr lvl="1"/>
            <a:r>
              <a:rPr lang="en-US" dirty="0" smtClean="0">
                <a:latin typeface="Arial" pitchFamily="34" charset="0"/>
                <a:cs typeface="Arial" pitchFamily="34" charset="0"/>
              </a:rPr>
              <a:t>Attest to your personal attributes (team player, problem solver)</a:t>
            </a:r>
          </a:p>
          <a:p>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Letters of Recommendation</a:t>
            </a: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How well did I perform?</a:t>
            </a:r>
          </a:p>
          <a:p>
            <a:r>
              <a:rPr lang="en-US" dirty="0" smtClean="0">
                <a:latin typeface="Arial" pitchFamily="34" charset="0"/>
                <a:cs typeface="Arial" pitchFamily="34" charset="0"/>
              </a:rPr>
              <a:t>Did I develop a close relationship with this person?</a:t>
            </a:r>
          </a:p>
          <a:p>
            <a:r>
              <a:rPr lang="en-US" dirty="0" smtClean="0">
                <a:latin typeface="Arial" pitchFamily="34" charset="0"/>
                <a:cs typeface="Arial" pitchFamily="34" charset="0"/>
              </a:rPr>
              <a:t>Does this person think highly of my clinical skills?</a:t>
            </a:r>
          </a:p>
          <a:p>
            <a:r>
              <a:rPr lang="en-US" dirty="0" smtClean="0">
                <a:latin typeface="Arial" pitchFamily="34" charset="0"/>
                <a:cs typeface="Arial" pitchFamily="34" charset="0"/>
              </a:rPr>
              <a:t>Does this person care about my plans for the future?</a:t>
            </a:r>
          </a:p>
          <a:p>
            <a:r>
              <a:rPr lang="en-US" dirty="0" smtClean="0">
                <a:latin typeface="Arial" pitchFamily="34" charset="0"/>
                <a:cs typeface="Arial" pitchFamily="34" charset="0"/>
              </a:rPr>
              <a:t>Does this person have good communication skills that will be reflected in my letter?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**Does this person procrastinate (i.e. multiple delinquencies from medical staff for overdue charts??)</a:t>
            </a:r>
            <a:endParaRPr lang="en-US"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latin typeface="Arial" pitchFamily="34" charset="0"/>
                <a:cs typeface="Arial" pitchFamily="34" charset="0"/>
              </a:rPr>
              <a:t>Letters of Recommendation</a:t>
            </a:r>
            <a:endParaRPr lang="en-US" dirty="0"/>
          </a:p>
        </p:txBody>
      </p:sp>
      <p:sp>
        <p:nvSpPr>
          <p:cNvPr id="3" name="Content Placeholder 2"/>
          <p:cNvSpPr>
            <a:spLocks noGrp="1"/>
          </p:cNvSpPr>
          <p:nvPr>
            <p:ph idx="1"/>
          </p:nvPr>
        </p:nvSpPr>
        <p:spPr>
          <a:xfrm>
            <a:off x="457200" y="1295400"/>
            <a:ext cx="8229600" cy="5105400"/>
          </a:xfrm>
        </p:spPr>
        <p:txBody>
          <a:bodyPr>
            <a:normAutofit/>
          </a:bodyPr>
          <a:lstStyle/>
          <a:p>
            <a:r>
              <a:rPr lang="en-US" dirty="0" smtClean="0">
                <a:latin typeface="Arial" pitchFamily="34" charset="0"/>
                <a:cs typeface="Arial" pitchFamily="34" charset="0"/>
              </a:rPr>
              <a:t>Discuss your list of letter writers with multiple people </a:t>
            </a:r>
          </a:p>
          <a:p>
            <a:pPr lvl="1"/>
            <a:r>
              <a:rPr lang="en-US" dirty="0" smtClean="0">
                <a:latin typeface="Arial" pitchFamily="34" charset="0"/>
                <a:cs typeface="Arial" pitchFamily="34" charset="0"/>
              </a:rPr>
              <a:t>MSPE Interview</a:t>
            </a:r>
          </a:p>
          <a:p>
            <a:pPr lvl="1"/>
            <a:r>
              <a:rPr lang="en-US" dirty="0" smtClean="0">
                <a:latin typeface="Arial" pitchFamily="34" charset="0"/>
                <a:cs typeface="Arial" pitchFamily="34" charset="0"/>
              </a:rPr>
              <a:t>Student Affairs Dean/Asst Dean</a:t>
            </a:r>
          </a:p>
          <a:p>
            <a:pPr lvl="1"/>
            <a:r>
              <a:rPr lang="en-US" dirty="0" smtClean="0">
                <a:latin typeface="Arial" pitchFamily="34" charset="0"/>
                <a:cs typeface="Arial" pitchFamily="34" charset="0"/>
              </a:rPr>
              <a:t>Campus Dean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Asking letter writers:</a:t>
            </a:r>
          </a:p>
          <a:p>
            <a:pPr lvl="1"/>
            <a:r>
              <a:rPr lang="en-US" dirty="0" smtClean="0">
                <a:latin typeface="Arial" pitchFamily="34" charset="0"/>
                <a:cs typeface="Arial" pitchFamily="34" charset="0"/>
              </a:rPr>
              <a:t>“Would you feel comfortable writing a strong letter of recommendation in support of me for residency application?” I know you are ultra-busy, but would you have time?”</a:t>
            </a:r>
          </a:p>
          <a:p>
            <a:pPr lvl="1">
              <a:buNone/>
            </a:pPr>
            <a:endParaRPr lang="en-US" dirty="0" smtClean="0">
              <a:latin typeface="Arial" pitchFamily="34" charset="0"/>
              <a:cs typeface="Arial" pitchFamily="34" charset="0"/>
            </a:endParaRPr>
          </a:p>
          <a:p>
            <a:pPr lvl="1"/>
            <a:r>
              <a:rPr lang="en-US" dirty="0" smtClean="0">
                <a:latin typeface="Arial" pitchFamily="34" charset="0"/>
                <a:cs typeface="Arial" pitchFamily="34" charset="0"/>
              </a:rPr>
              <a:t>Easy way out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don’t get a strong “YES” – use your options</a:t>
            </a:r>
            <a:endParaRPr lang="en-US"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Letters of Recommendation</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latin typeface="Arial" pitchFamily="34" charset="0"/>
                <a:cs typeface="Arial" pitchFamily="34" charset="0"/>
              </a:rPr>
              <a:t>Ensure each letter writer is familiar with requirements of a LOR</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Provide them a copy of your CV, PS, copy of your evaluations</a:t>
            </a:r>
          </a:p>
          <a:p>
            <a:pPr marL="0" indent="0">
              <a:buNone/>
            </a:pPr>
            <a:r>
              <a:rPr lang="en-US" dirty="0" smtClean="0">
                <a:latin typeface="Arial" pitchFamily="34" charset="0"/>
                <a:cs typeface="Arial" pitchFamily="34" charset="0"/>
              </a:rPr>
              <a:t> </a:t>
            </a:r>
          </a:p>
          <a:p>
            <a:r>
              <a:rPr lang="en-US" dirty="0">
                <a:latin typeface="Arial" pitchFamily="34" charset="0"/>
                <a:cs typeface="Arial" pitchFamily="34" charset="0"/>
              </a:rPr>
              <a:t>F</a:t>
            </a:r>
            <a:r>
              <a:rPr lang="en-US" dirty="0" smtClean="0">
                <a:latin typeface="Arial" pitchFamily="34" charset="0"/>
                <a:cs typeface="Arial" pitchFamily="34" charset="0"/>
              </a:rPr>
              <a:t>orm from ERAS that instructs them how to upload the letter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Thank you notes afterward</a:t>
            </a:r>
          </a:p>
          <a:p>
            <a:endParaRPr lang="en-US" dirty="0">
              <a:latin typeface="Arial" pitchFamily="34" charset="0"/>
              <a:cs typeface="Arial" pitchFamily="34" charset="0"/>
            </a:endParaRPr>
          </a:p>
          <a:p>
            <a:r>
              <a:rPr lang="en-US" dirty="0" smtClean="0">
                <a:latin typeface="Arial" pitchFamily="34" charset="0"/>
                <a:cs typeface="Arial" pitchFamily="34" charset="0"/>
              </a:rPr>
              <a:t>Deadlines – September 14</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LOR – Who is required?</a:t>
            </a:r>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Most specialties require Department Chair</a:t>
            </a:r>
          </a:p>
          <a:p>
            <a:pPr lvl="1"/>
            <a:r>
              <a:rPr lang="en-US" dirty="0" smtClean="0">
                <a:latin typeface="Arial" pitchFamily="34" charset="0"/>
                <a:cs typeface="Arial" pitchFamily="34" charset="0"/>
              </a:rPr>
              <a:t>Surgery chair – ALL surgical subspecialties, anesthesia</a:t>
            </a:r>
          </a:p>
          <a:p>
            <a:pPr lvl="1"/>
            <a:r>
              <a:rPr lang="en-US" dirty="0" smtClean="0">
                <a:latin typeface="Arial" pitchFamily="34" charset="0"/>
                <a:cs typeface="Arial" pitchFamily="34" charset="0"/>
              </a:rPr>
              <a:t>ER – need program director’s LOR (exception in SD)</a:t>
            </a:r>
          </a:p>
          <a:p>
            <a:pPr lvl="1"/>
            <a:r>
              <a:rPr lang="en-US" dirty="0" smtClean="0">
                <a:latin typeface="Arial" pitchFamily="34" charset="0"/>
                <a:cs typeface="Arial" pitchFamily="34" charset="0"/>
              </a:rPr>
              <a:t>Internal Medicine Chair – needed for IM</a:t>
            </a:r>
          </a:p>
          <a:p>
            <a:pPr lvl="1"/>
            <a:r>
              <a:rPr lang="en-US" dirty="0" smtClean="0">
                <a:latin typeface="Arial" pitchFamily="34" charset="0"/>
                <a:cs typeface="Arial" pitchFamily="34" charset="0"/>
              </a:rPr>
              <a:t>Dermatology – not required</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LIC preceptor</a:t>
            </a:r>
          </a:p>
          <a:p>
            <a:r>
              <a:rPr lang="en-US" dirty="0" smtClean="0">
                <a:latin typeface="Arial" pitchFamily="34" charset="0"/>
                <a:cs typeface="Arial" pitchFamily="34" charset="0"/>
              </a:rPr>
              <a:t>Sub internship attending</a:t>
            </a:r>
          </a:p>
          <a:p>
            <a:r>
              <a:rPr lang="en-US" dirty="0" smtClean="0">
                <a:latin typeface="Arial" pitchFamily="34" charset="0"/>
                <a:cs typeface="Arial" pitchFamily="34" charset="0"/>
              </a:rPr>
              <a:t>Away rotation attending</a:t>
            </a:r>
          </a:p>
          <a:p>
            <a:r>
              <a:rPr lang="en-US" dirty="0" smtClean="0">
                <a:latin typeface="Arial" pitchFamily="34" charset="0"/>
                <a:cs typeface="Arial" pitchFamily="34" charset="0"/>
              </a:rPr>
              <a:t>Should have some LOR from physicians in your specialty but all don’t have to be from them</a:t>
            </a:r>
            <a:endParaRPr lang="en-US"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Letters of Recommendation</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Remember – most faculty write numerous LOR</a:t>
            </a:r>
          </a:p>
          <a:p>
            <a:r>
              <a:rPr lang="en-US" dirty="0" smtClean="0">
                <a:latin typeface="Arial" pitchFamily="34" charset="0"/>
                <a:cs typeface="Arial" pitchFamily="34" charset="0"/>
              </a:rPr>
              <a:t>Ask letter writers when their memories are VIVID</a:t>
            </a:r>
          </a:p>
          <a:p>
            <a:r>
              <a:rPr lang="en-US" dirty="0" smtClean="0">
                <a:latin typeface="Arial" pitchFamily="34" charset="0"/>
                <a:cs typeface="Arial" pitchFamily="34" charset="0"/>
              </a:rPr>
              <a:t>Ask a minimum of 4 weeks (but 4-8 is better)</a:t>
            </a:r>
          </a:p>
          <a:p>
            <a:r>
              <a:rPr lang="en-US" dirty="0" smtClean="0">
                <a:latin typeface="Arial" pitchFamily="34" charset="0"/>
                <a:cs typeface="Arial" pitchFamily="34" charset="0"/>
              </a:rPr>
              <a:t>Need at least 3 LOR (max of 4)</a:t>
            </a:r>
          </a:p>
          <a:p>
            <a:pPr lvl="1"/>
            <a:r>
              <a:rPr lang="en-US" dirty="0" smtClean="0">
                <a:latin typeface="Arial" pitchFamily="34" charset="0"/>
                <a:cs typeface="Arial" pitchFamily="34" charset="0"/>
              </a:rPr>
              <a:t>May have many more if applying to multiple specialties or you want certain letters to go to specific programs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Student Affairs will follow up in August to assess how many letters are not uploaded – and send reminders</a:t>
            </a:r>
          </a:p>
          <a:p>
            <a:pPr lvl="1"/>
            <a:r>
              <a:rPr lang="en-US" dirty="0" smtClean="0">
                <a:latin typeface="Arial" pitchFamily="34" charset="0"/>
                <a:cs typeface="Arial" pitchFamily="34" charset="0"/>
              </a:rPr>
              <a:t>Will need to let us know who you have asked </a:t>
            </a:r>
            <a:endParaRPr lang="en-US"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884238"/>
          </a:xfrm>
        </p:spPr>
        <p:txBody>
          <a:bodyPr/>
          <a:lstStyle/>
          <a:p>
            <a:r>
              <a:rPr lang="en-US" dirty="0" smtClean="0">
                <a:latin typeface="Arial" pitchFamily="34" charset="0"/>
                <a:cs typeface="Arial" pitchFamily="34" charset="0"/>
              </a:rPr>
              <a:t>Objectives</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219200"/>
            <a:ext cx="8229600" cy="5257800"/>
          </a:xfrm>
        </p:spPr>
        <p:txBody>
          <a:bodyPr/>
          <a:lstStyle/>
          <a:p>
            <a:r>
              <a:rPr lang="en-US" dirty="0" smtClean="0">
                <a:latin typeface="Arial" pitchFamily="34" charset="0"/>
                <a:cs typeface="Arial" pitchFamily="34" charset="0"/>
              </a:rPr>
              <a:t>Discuss requirements of the curriculum vitae (CV)</a:t>
            </a:r>
          </a:p>
          <a:p>
            <a:r>
              <a:rPr lang="en-US" dirty="0" smtClean="0">
                <a:latin typeface="Arial" pitchFamily="34" charset="0"/>
                <a:cs typeface="Arial" pitchFamily="34" charset="0"/>
              </a:rPr>
              <a:t>Review specific examples of CVs</a:t>
            </a:r>
          </a:p>
          <a:p>
            <a:r>
              <a:rPr lang="en-US" dirty="0" smtClean="0">
                <a:latin typeface="Arial" pitchFamily="34" charset="0"/>
                <a:cs typeface="Arial" pitchFamily="34" charset="0"/>
              </a:rPr>
              <a:t>Discuss possible additions to the CV</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a:p>
            <a:r>
              <a:rPr lang="en-US" dirty="0" smtClean="0">
                <a:latin typeface="Arial" pitchFamily="34" charset="0"/>
                <a:cs typeface="Arial" pitchFamily="34" charset="0"/>
              </a:rPr>
              <a:t>Review particulars of the personal statement</a:t>
            </a:r>
          </a:p>
          <a:p>
            <a:r>
              <a:rPr lang="en-US" dirty="0" smtClean="0">
                <a:latin typeface="Arial" pitchFamily="34" charset="0"/>
                <a:cs typeface="Arial" pitchFamily="34" charset="0"/>
              </a:rPr>
              <a:t>Understand it MUST be </a:t>
            </a:r>
            <a:r>
              <a:rPr lang="en-US" u="sng" dirty="0" smtClean="0">
                <a:latin typeface="Arial" pitchFamily="34" charset="0"/>
                <a:cs typeface="Arial" pitchFamily="34" charset="0"/>
              </a:rPr>
              <a:t>personal</a:t>
            </a:r>
            <a:endParaRPr lang="en-US" dirty="0" smtClean="0">
              <a:latin typeface="Arial" pitchFamily="34" charset="0"/>
              <a:cs typeface="Arial" pitchFamily="34" charset="0"/>
            </a:endParaRPr>
          </a:p>
          <a:p>
            <a:endParaRPr lang="en-US" dirty="0">
              <a:latin typeface="Arial" pitchFamily="34" charset="0"/>
              <a:cs typeface="Arial" pitchFamily="34" charset="0"/>
            </a:endParaRPr>
          </a:p>
          <a:p>
            <a:r>
              <a:rPr lang="en-US" dirty="0" smtClean="0">
                <a:latin typeface="Arial" pitchFamily="34" charset="0"/>
                <a:cs typeface="Arial" pitchFamily="34" charset="0"/>
              </a:rPr>
              <a:t>Review </a:t>
            </a:r>
            <a:r>
              <a:rPr lang="en-US" dirty="0">
                <a:latin typeface="Arial" pitchFamily="34" charset="0"/>
                <a:cs typeface="Arial" pitchFamily="34" charset="0"/>
              </a:rPr>
              <a:t>d</a:t>
            </a:r>
            <a:r>
              <a:rPr lang="en-US" dirty="0" smtClean="0">
                <a:latin typeface="Arial" pitchFamily="34" charset="0"/>
                <a:cs typeface="Arial" pitchFamily="34" charset="0"/>
              </a:rPr>
              <a:t>etails of Letters of Recommendation</a:t>
            </a: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val="1815687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itchFamily="34" charset="0"/>
                <a:cs typeface="Arial" pitchFamily="34" charset="0"/>
              </a:rPr>
              <a:t>Letters of Recommendation</a:t>
            </a:r>
            <a:endParaRPr lang="en-US" dirty="0">
              <a:latin typeface="Arial" pitchFamily="34" charset="0"/>
              <a:cs typeface="Arial" pitchFamily="34" charset="0"/>
            </a:endParaRPr>
          </a:p>
        </p:txBody>
      </p:sp>
      <p:sp>
        <p:nvSpPr>
          <p:cNvPr id="5" name="Content Placeholder 4"/>
          <p:cNvSpPr>
            <a:spLocks noGrp="1"/>
          </p:cNvSpPr>
          <p:nvPr>
            <p:ph idx="1"/>
          </p:nvPr>
        </p:nvSpPr>
        <p:spPr/>
        <p:txBody>
          <a:bodyPr/>
          <a:lstStyle/>
          <a:p>
            <a:r>
              <a:rPr lang="en-US" dirty="0" smtClean="0">
                <a:latin typeface="Arial" pitchFamily="34" charset="0"/>
                <a:cs typeface="Arial" pitchFamily="34" charset="0"/>
              </a:rPr>
              <a:t>Always, always waive your right to see the letters</a:t>
            </a:r>
          </a:p>
          <a:p>
            <a:pPr lvl="1"/>
            <a:r>
              <a:rPr lang="en-US" dirty="0" smtClean="0">
                <a:latin typeface="Arial" pitchFamily="34" charset="0"/>
                <a:cs typeface="Arial" pitchFamily="34" charset="0"/>
              </a:rPr>
              <a:t>Residency directors expect you to do so</a:t>
            </a:r>
          </a:p>
          <a:p>
            <a:pPr lvl="1"/>
            <a:r>
              <a:rPr lang="en-US" dirty="0" smtClean="0">
                <a:latin typeface="Arial" pitchFamily="34" charset="0"/>
                <a:cs typeface="Arial" pitchFamily="34" charset="0"/>
              </a:rPr>
              <a:t>We expect you to do so</a:t>
            </a:r>
            <a:endParaRPr lang="en-US"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MOCK INTERVIEWS</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Performed by Dr. Ridgway and Jason Kemnitz EdD</a:t>
            </a:r>
          </a:p>
          <a:p>
            <a:r>
              <a:rPr lang="en-US" dirty="0" smtClean="0">
                <a:latin typeface="Arial" pitchFamily="34" charset="0"/>
                <a:cs typeface="Arial" pitchFamily="34" charset="0"/>
              </a:rPr>
              <a:t>Required</a:t>
            </a:r>
          </a:p>
          <a:p>
            <a:r>
              <a:rPr lang="en-US" dirty="0" smtClean="0">
                <a:latin typeface="Arial" pitchFamily="34" charset="0"/>
                <a:cs typeface="Arial" pitchFamily="34" charset="0"/>
              </a:rPr>
              <a:t>Taped</a:t>
            </a:r>
          </a:p>
          <a:p>
            <a:r>
              <a:rPr lang="en-US" dirty="0" smtClean="0">
                <a:latin typeface="Arial" pitchFamily="34" charset="0"/>
                <a:cs typeface="Arial" pitchFamily="34" charset="0"/>
              </a:rPr>
              <a:t>Class of 2017 students assert WAY harder than the actual interviews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More information on these coming in our March session and Spring/Summer 2017</a:t>
            </a:r>
            <a:endParaRPr lang="en-US"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itchFamily="34" charset="0"/>
                <a:cs typeface="Arial" pitchFamily="34" charset="0"/>
              </a:rPr>
              <a:t>MSPE Interview – Bunger/Reuter</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Email to select date/time </a:t>
            </a:r>
          </a:p>
          <a:p>
            <a:r>
              <a:rPr lang="en-US" dirty="0" smtClean="0">
                <a:latin typeface="Arial" pitchFamily="34" charset="0"/>
                <a:cs typeface="Arial" pitchFamily="34" charset="0"/>
              </a:rPr>
              <a:t>Sessions are available late March to early June</a:t>
            </a:r>
          </a:p>
          <a:p>
            <a:r>
              <a:rPr lang="en-US" dirty="0" smtClean="0">
                <a:latin typeface="Arial" pitchFamily="34" charset="0"/>
                <a:cs typeface="Arial" pitchFamily="34" charset="0"/>
              </a:rPr>
              <a:t>60 minute sessions</a:t>
            </a:r>
          </a:p>
          <a:p>
            <a:r>
              <a:rPr lang="en-US" dirty="0" smtClean="0">
                <a:latin typeface="Arial" pitchFamily="34" charset="0"/>
                <a:cs typeface="Arial" pitchFamily="34" charset="0"/>
              </a:rPr>
              <a:t>Bring 2 copies of CV and personal statement</a:t>
            </a:r>
          </a:p>
          <a:p>
            <a:r>
              <a:rPr lang="en-US" dirty="0" smtClean="0">
                <a:latin typeface="Arial" pitchFamily="34" charset="0"/>
                <a:cs typeface="Arial" pitchFamily="34" charset="0"/>
              </a:rPr>
              <a:t>Bring questions</a:t>
            </a:r>
          </a:p>
          <a:p>
            <a:endParaRPr lang="en-US"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09800"/>
            <a:ext cx="8229600" cy="1143000"/>
          </a:xfrm>
        </p:spPr>
        <p:txBody>
          <a:bodyPr/>
          <a:lstStyle/>
          <a:p>
            <a:pPr algn="ctr"/>
            <a:r>
              <a:rPr lang="en-US" dirty="0" smtClean="0">
                <a:latin typeface="Arial" pitchFamily="34" charset="0"/>
                <a:cs typeface="Arial" pitchFamily="34" charset="0"/>
              </a:rPr>
              <a:t>Questions?</a:t>
            </a:r>
            <a:endParaRPr lang="en-US" dirty="0">
              <a:latin typeface="Arial" pitchFamily="34" charset="0"/>
              <a:cs typeface="Arial" pitchFamily="34" charset="0"/>
            </a:endParaRPr>
          </a:p>
        </p:txBody>
      </p:sp>
    </p:spTree>
    <p:extLst>
      <p:ext uri="{BB962C8B-B14F-4D97-AF65-F5344CB8AC3E}">
        <p14:creationId xmlns:p14="http://schemas.microsoft.com/office/powerpoint/2010/main" val="166199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Curriculum Vitae</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Succinct summary of your qualifications</a:t>
            </a:r>
          </a:p>
          <a:p>
            <a:pPr marL="0" indent="0">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Put effort into it now and add to it over your career</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Will not place directly into ERAS but will provide to us to help create the MSPE (Medical Student Performance Evaluation)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Will provide to those physicians who prepare a letter of recommendation for you for residency application</a:t>
            </a:r>
            <a:endParaRPr lang="en-US" dirty="0">
              <a:latin typeface="Arial" pitchFamily="34" charset="0"/>
              <a:cs typeface="Arial" pitchFamily="34" charset="0"/>
            </a:endParaRPr>
          </a:p>
        </p:txBody>
      </p:sp>
    </p:spTree>
    <p:extLst>
      <p:ext uri="{BB962C8B-B14F-4D97-AF65-F5344CB8AC3E}">
        <p14:creationId xmlns:p14="http://schemas.microsoft.com/office/powerpoint/2010/main" val="489265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Curriculum </a:t>
            </a:r>
            <a:r>
              <a:rPr lang="en-US" dirty="0" smtClean="0">
                <a:latin typeface="Arial" pitchFamily="34" charset="0"/>
                <a:cs typeface="Arial" pitchFamily="34" charset="0"/>
              </a:rPr>
              <a:t>Vitae - Components</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Contact info: (full legal name, address, email, phone number)</a:t>
            </a:r>
          </a:p>
          <a:p>
            <a:endParaRPr lang="en-US" dirty="0">
              <a:latin typeface="Arial" pitchFamily="34" charset="0"/>
              <a:cs typeface="Arial" pitchFamily="34" charset="0"/>
            </a:endParaRPr>
          </a:p>
          <a:p>
            <a:r>
              <a:rPr lang="en-US" dirty="0" smtClean="0">
                <a:latin typeface="Arial" pitchFamily="34" charset="0"/>
                <a:cs typeface="Arial" pitchFamily="34" charset="0"/>
              </a:rPr>
              <a:t>Education: All universities attended for medical school, graduate and undergraduate education (most recent first)</a:t>
            </a:r>
          </a:p>
          <a:p>
            <a:pPr lvl="1"/>
            <a:r>
              <a:rPr lang="en-US" dirty="0" smtClean="0">
                <a:latin typeface="Arial" pitchFamily="34" charset="0"/>
                <a:cs typeface="Arial" pitchFamily="34" charset="0"/>
              </a:rPr>
              <a:t>Name and location of institution</a:t>
            </a:r>
          </a:p>
          <a:p>
            <a:pPr lvl="1"/>
            <a:r>
              <a:rPr lang="en-US" dirty="0" smtClean="0">
                <a:latin typeface="Arial" pitchFamily="34" charset="0"/>
                <a:cs typeface="Arial" pitchFamily="34" charset="0"/>
              </a:rPr>
              <a:t>Degree earned</a:t>
            </a:r>
          </a:p>
          <a:p>
            <a:pPr lvl="1"/>
            <a:r>
              <a:rPr lang="en-US" dirty="0" smtClean="0">
                <a:latin typeface="Arial" pitchFamily="34" charset="0"/>
                <a:cs typeface="Arial" pitchFamily="34" charset="0"/>
              </a:rPr>
              <a:t>Date of completion (anticipated)</a:t>
            </a:r>
          </a:p>
          <a:p>
            <a:pPr lvl="1"/>
            <a:r>
              <a:rPr lang="en-US" dirty="0" smtClean="0">
                <a:latin typeface="Arial" pitchFamily="34" charset="0"/>
                <a:cs typeface="Arial" pitchFamily="34" charset="0"/>
              </a:rPr>
              <a:t>Major/minor field of study</a:t>
            </a:r>
          </a:p>
          <a:p>
            <a:endParaRPr lang="en-US" dirty="0"/>
          </a:p>
        </p:txBody>
      </p:sp>
    </p:spTree>
    <p:extLst>
      <p:ext uri="{BB962C8B-B14F-4D97-AF65-F5344CB8AC3E}">
        <p14:creationId xmlns:p14="http://schemas.microsoft.com/office/powerpoint/2010/main" val="3441367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Curriculum Vitae</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Work Experience</a:t>
            </a:r>
          </a:p>
          <a:p>
            <a:pPr lvl="1"/>
            <a:r>
              <a:rPr lang="en-US" dirty="0" smtClean="0">
                <a:latin typeface="Arial" pitchFamily="34" charset="0"/>
                <a:cs typeface="Arial" pitchFamily="34" charset="0"/>
              </a:rPr>
              <a:t>Most recent first</a:t>
            </a:r>
          </a:p>
          <a:p>
            <a:pPr lvl="1"/>
            <a:r>
              <a:rPr lang="en-US" dirty="0" smtClean="0">
                <a:latin typeface="Arial" pitchFamily="34" charset="0"/>
                <a:cs typeface="Arial" pitchFamily="34" charset="0"/>
              </a:rPr>
              <a:t>Position title, name of employer, location, dates employed</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Research Experience</a:t>
            </a:r>
          </a:p>
          <a:p>
            <a:pPr lvl="1"/>
            <a:r>
              <a:rPr lang="en-US" dirty="0" smtClean="0">
                <a:latin typeface="Arial" pitchFamily="34" charset="0"/>
                <a:cs typeface="Arial" pitchFamily="34" charset="0"/>
              </a:rPr>
              <a:t>Title describing project</a:t>
            </a:r>
          </a:p>
          <a:p>
            <a:pPr lvl="1"/>
            <a:r>
              <a:rPr lang="en-US" dirty="0" smtClean="0">
                <a:latin typeface="Arial" pitchFamily="34" charset="0"/>
                <a:cs typeface="Arial" pitchFamily="34" charset="0"/>
              </a:rPr>
              <a:t>Research mentor’s name</a:t>
            </a:r>
          </a:p>
          <a:p>
            <a:pPr lvl="1"/>
            <a:r>
              <a:rPr lang="en-US" dirty="0" smtClean="0">
                <a:latin typeface="Arial" pitchFamily="34" charset="0"/>
                <a:cs typeface="Arial" pitchFamily="34" charset="0"/>
              </a:rPr>
              <a:t>Location and dates</a:t>
            </a:r>
          </a:p>
          <a:p>
            <a:pPr lvl="1"/>
            <a:r>
              <a:rPr lang="en-US" dirty="0" smtClean="0">
                <a:latin typeface="Arial" pitchFamily="34" charset="0"/>
                <a:cs typeface="Arial" pitchFamily="34" charset="0"/>
              </a:rPr>
              <a:t>Your title (research assistant, fellow)</a:t>
            </a:r>
          </a:p>
          <a:p>
            <a:pPr lvl="1">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Curriculum Vitae</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Community Service Activities/Extracurricular</a:t>
            </a:r>
          </a:p>
          <a:p>
            <a:pPr lvl="1"/>
            <a:r>
              <a:rPr lang="en-US" dirty="0" smtClean="0">
                <a:latin typeface="Arial" pitchFamily="34" charset="0"/>
                <a:cs typeface="Arial" pitchFamily="34" charset="0"/>
              </a:rPr>
              <a:t>Most important activities and the dates</a:t>
            </a:r>
          </a:p>
          <a:p>
            <a:pPr lvl="1"/>
            <a:r>
              <a:rPr lang="en-US" dirty="0" smtClean="0">
                <a:latin typeface="Arial" pitchFamily="34" charset="0"/>
                <a:cs typeface="Arial" pitchFamily="34" charset="0"/>
              </a:rPr>
              <a:t>Include pre-medical school activities only if extraordinary OR applicable to health care</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Publications</a:t>
            </a:r>
          </a:p>
          <a:p>
            <a:pPr lvl="1"/>
            <a:r>
              <a:rPr lang="en-US" dirty="0" smtClean="0">
                <a:latin typeface="Arial" pitchFamily="34" charset="0"/>
                <a:cs typeface="Arial" pitchFamily="34" charset="0"/>
              </a:rPr>
              <a:t>List all published articles you’ve authored</a:t>
            </a:r>
          </a:p>
          <a:p>
            <a:pPr lvl="1"/>
            <a:r>
              <a:rPr lang="en-US" dirty="0" smtClean="0">
                <a:latin typeface="Arial" pitchFamily="34" charset="0"/>
                <a:cs typeface="Arial" pitchFamily="34" charset="0"/>
              </a:rPr>
              <a:t>If accepted but not published yet, “In press”</a:t>
            </a:r>
          </a:p>
          <a:p>
            <a:pPr lvl="1"/>
            <a:r>
              <a:rPr lang="en-US" dirty="0" smtClean="0">
                <a:latin typeface="Arial" pitchFamily="34" charset="0"/>
                <a:cs typeface="Arial" pitchFamily="34" charset="0"/>
              </a:rPr>
              <a:t>Be consistent throughout the CV</a:t>
            </a:r>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Curriculum Vitae</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Presentations</a:t>
            </a:r>
          </a:p>
          <a:p>
            <a:pPr lvl="1"/>
            <a:r>
              <a:rPr lang="en-US" dirty="0" smtClean="0">
                <a:latin typeface="Arial" pitchFamily="34" charset="0"/>
                <a:cs typeface="Arial" pitchFamily="34" charset="0"/>
              </a:rPr>
              <a:t>List research or poster presentations at conferences, lectures, specialty association meetings</a:t>
            </a:r>
          </a:p>
          <a:p>
            <a:pPr lvl="1"/>
            <a:r>
              <a:rPr lang="en-US" dirty="0" smtClean="0">
                <a:latin typeface="Arial" pitchFamily="34" charset="0"/>
                <a:cs typeface="Arial" pitchFamily="34" charset="0"/>
              </a:rPr>
              <a:t>List title, authors, audience</a:t>
            </a:r>
          </a:p>
          <a:p>
            <a:pPr lvl="1"/>
            <a:r>
              <a:rPr lang="en-US" dirty="0" smtClean="0">
                <a:latin typeface="Arial" pitchFamily="34" charset="0"/>
                <a:cs typeface="Arial" pitchFamily="34" charset="0"/>
              </a:rPr>
              <a:t>May consider combining with ‘Abstracts’ section</a:t>
            </a:r>
          </a:p>
          <a:p>
            <a:pPr lvl="1"/>
            <a:r>
              <a:rPr lang="en-US" dirty="0" smtClean="0">
                <a:latin typeface="Arial" pitchFamily="34" charset="0"/>
                <a:cs typeface="Arial" pitchFamily="34" charset="0"/>
              </a:rPr>
              <a:t>Be sure to include cultural colloquium poster presentation</a:t>
            </a:r>
          </a:p>
          <a:p>
            <a:endParaRPr lang="en-US" dirty="0" smtClean="0">
              <a:latin typeface="Arial" pitchFamily="34" charset="0"/>
              <a:cs typeface="Arial" pitchFamily="34" charset="0"/>
            </a:endParaRPr>
          </a:p>
          <a:p>
            <a:pPr marL="274320" lvl="1" indent="-274320"/>
            <a:r>
              <a:rPr lang="en-US" dirty="0" smtClean="0">
                <a:latin typeface="Arial" pitchFamily="34" charset="0"/>
                <a:cs typeface="Arial" pitchFamily="34" charset="0"/>
              </a:rPr>
              <a:t>Professional Memberships </a:t>
            </a:r>
          </a:p>
          <a:p>
            <a:pPr marL="640080" lvl="2" indent="-274320"/>
            <a:r>
              <a:rPr lang="en-US" dirty="0" smtClean="0">
                <a:latin typeface="Arial" pitchFamily="34" charset="0"/>
                <a:cs typeface="Arial" pitchFamily="34" charset="0"/>
              </a:rPr>
              <a:t>Be sure to include ‘Student Member’</a:t>
            </a:r>
          </a:p>
          <a:p>
            <a:pPr marL="640080" lvl="2" indent="-274320"/>
            <a:r>
              <a:rPr lang="en-US" dirty="0" smtClean="0">
                <a:latin typeface="Arial" pitchFamily="34" charset="0"/>
                <a:cs typeface="Arial" pitchFamily="34" charset="0"/>
              </a:rPr>
              <a:t>i.e. American Academy of Pediatrics – Student Member</a:t>
            </a:r>
          </a:p>
          <a:p>
            <a:pPr lvl="1"/>
            <a:endParaRPr lang="en-US" dirty="0" smtClean="0"/>
          </a:p>
          <a:p>
            <a:pPr lvl="1"/>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Curriculum Vitae</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Hobbies and Interests</a:t>
            </a:r>
          </a:p>
          <a:p>
            <a:pPr lvl="1"/>
            <a:r>
              <a:rPr lang="en-US" dirty="0" smtClean="0">
                <a:latin typeface="Arial" pitchFamily="34" charset="0"/>
                <a:cs typeface="Arial" pitchFamily="34" charset="0"/>
              </a:rPr>
              <a:t>INCLUDE this information</a:t>
            </a:r>
          </a:p>
          <a:p>
            <a:pPr lvl="1"/>
            <a:r>
              <a:rPr lang="en-US" dirty="0" smtClean="0">
                <a:latin typeface="Arial" pitchFamily="34" charset="0"/>
                <a:cs typeface="Arial" pitchFamily="34" charset="0"/>
              </a:rPr>
              <a:t>Your interviewers will thank you!</a:t>
            </a:r>
          </a:p>
          <a:p>
            <a:pPr lvl="1">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Personal Information - *</a:t>
            </a:r>
            <a:r>
              <a:rPr lang="en-US" b="1" dirty="0" smtClean="0">
                <a:latin typeface="Arial" pitchFamily="34" charset="0"/>
                <a:cs typeface="Arial" pitchFamily="34" charset="0"/>
              </a:rPr>
              <a:t>OPTIONAL*</a:t>
            </a:r>
          </a:p>
          <a:p>
            <a:pPr lvl="1"/>
            <a:r>
              <a:rPr lang="en-US" dirty="0" smtClean="0">
                <a:latin typeface="Arial" pitchFamily="34" charset="0"/>
                <a:cs typeface="Arial" pitchFamily="34" charset="0"/>
              </a:rPr>
              <a:t>Birth date, marital status, names of children</a:t>
            </a:r>
          </a:p>
          <a:p>
            <a:pPr marL="274320" lvl="1" indent="-274320"/>
            <a:endParaRPr lang="en-US" dirty="0" smtClean="0">
              <a:latin typeface="Arial" pitchFamily="34" charset="0"/>
              <a:cs typeface="Arial" pitchFamily="34" charset="0"/>
            </a:endParaRPr>
          </a:p>
          <a:p>
            <a:pPr marL="274320" lvl="1" indent="-274320"/>
            <a:endParaRPr lang="en-US" b="1" dirty="0" smtClean="0">
              <a:latin typeface="Arial" pitchFamily="34" charset="0"/>
              <a:cs typeface="Arial" pitchFamily="34" charset="0"/>
            </a:endParaRPr>
          </a:p>
          <a:p>
            <a:pPr marL="274320" lvl="1" indent="-274320"/>
            <a:r>
              <a:rPr lang="en-US" sz="2400" b="1" dirty="0" smtClean="0">
                <a:latin typeface="Arial" pitchFamily="34" charset="0"/>
                <a:cs typeface="Arial" pitchFamily="34" charset="0"/>
              </a:rPr>
              <a:t>Careers in Medicine CV #1</a:t>
            </a:r>
          </a:p>
          <a:p>
            <a:pPr lvl="1"/>
            <a:endParaRPr lang="en-US" dirty="0" smtClean="0"/>
          </a:p>
          <a:p>
            <a:pPr lvl="1" algn="ctr">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304800" y="152400"/>
            <a:ext cx="8686800" cy="6553200"/>
          </a:xfrm>
        </p:spPr>
        <p:txBody>
          <a:bodyPr>
            <a:normAutofit fontScale="25000" lnSpcReduction="20000"/>
          </a:bodyPr>
          <a:lstStyle/>
          <a:p>
            <a:pPr algn="ctr">
              <a:buNone/>
            </a:pPr>
            <a:r>
              <a:rPr lang="en-US" sz="4800" dirty="0" smtClean="0">
                <a:latin typeface="Arial" pitchFamily="34" charset="0"/>
                <a:cs typeface="Arial" pitchFamily="34" charset="0"/>
              </a:rPr>
              <a:t>Suzanne D. Reuter MD</a:t>
            </a:r>
          </a:p>
          <a:p>
            <a:pPr algn="ctr">
              <a:buNone/>
            </a:pPr>
            <a:r>
              <a:rPr lang="en-US" sz="4800" dirty="0" smtClean="0">
                <a:latin typeface="Arial" pitchFamily="34" charset="0"/>
                <a:cs typeface="Arial" pitchFamily="34" charset="0"/>
              </a:rPr>
              <a:t>Associate Professor of Pediatrics</a:t>
            </a:r>
          </a:p>
          <a:p>
            <a:pPr algn="ctr">
              <a:buNone/>
            </a:pPr>
            <a:r>
              <a:rPr lang="en-US" sz="4800" dirty="0" smtClean="0">
                <a:latin typeface="Arial" pitchFamily="34" charset="0"/>
                <a:cs typeface="Arial" pitchFamily="34" charset="0"/>
              </a:rPr>
              <a:t>Assistant Dean for Medical Student Affairs</a:t>
            </a:r>
          </a:p>
          <a:p>
            <a:pPr algn="ctr">
              <a:buNone/>
            </a:pPr>
            <a:r>
              <a:rPr lang="en-US" sz="4800" dirty="0" smtClean="0">
                <a:latin typeface="Arial" pitchFamily="34" charset="0"/>
                <a:cs typeface="Arial" pitchFamily="34" charset="0"/>
              </a:rPr>
              <a:t>Chief of Neonatology</a:t>
            </a:r>
          </a:p>
          <a:p>
            <a:pPr algn="ctr">
              <a:buNone/>
            </a:pPr>
            <a:r>
              <a:rPr lang="en-US" sz="4800" dirty="0" smtClean="0">
                <a:latin typeface="Arial" pitchFamily="34" charset="0"/>
                <a:cs typeface="Arial" pitchFamily="34" charset="0"/>
              </a:rPr>
              <a:t>USD Sanford School of Medicine</a:t>
            </a:r>
          </a:p>
          <a:p>
            <a:pPr algn="ctr">
              <a:buNone/>
            </a:pPr>
            <a:r>
              <a:rPr lang="en-US" sz="4800" dirty="0" smtClean="0">
                <a:latin typeface="Arial" pitchFamily="34" charset="0"/>
                <a:cs typeface="Arial" pitchFamily="34" charset="0"/>
              </a:rPr>
              <a:t>Sanford Children’s Hospital </a:t>
            </a:r>
          </a:p>
          <a:p>
            <a:pPr algn="ctr">
              <a:buNone/>
            </a:pPr>
            <a:r>
              <a:rPr lang="en-US" sz="4800" dirty="0" smtClean="0">
                <a:latin typeface="Arial" pitchFamily="34" charset="0"/>
                <a:cs typeface="Arial" pitchFamily="34" charset="0"/>
              </a:rPr>
              <a:t>Sioux Falls, SD</a:t>
            </a:r>
          </a:p>
          <a:p>
            <a:pPr algn="ctr">
              <a:buNone/>
            </a:pPr>
            <a:r>
              <a:rPr lang="en-US" sz="4800" u="sng" dirty="0" smtClean="0">
                <a:latin typeface="Arial" pitchFamily="34" charset="0"/>
                <a:cs typeface="Arial" pitchFamily="34" charset="0"/>
                <a:hlinkClick r:id="rId2"/>
              </a:rPr>
              <a:t>Suzanne.Reuter@usd.edu</a:t>
            </a:r>
            <a:endParaRPr lang="en-US" sz="4800" u="sng" dirty="0" smtClean="0">
              <a:latin typeface="Arial" pitchFamily="34" charset="0"/>
              <a:cs typeface="Arial" pitchFamily="34" charset="0"/>
            </a:endParaRPr>
          </a:p>
          <a:p>
            <a:pPr algn="ctr">
              <a:buNone/>
            </a:pPr>
            <a:endParaRPr lang="en-US" sz="4800" u="sng" dirty="0" smtClean="0">
              <a:latin typeface="Arial" pitchFamily="34" charset="0"/>
              <a:cs typeface="Arial" pitchFamily="34" charset="0"/>
            </a:endParaRPr>
          </a:p>
          <a:p>
            <a:pPr algn="ctr">
              <a:buNone/>
            </a:pPr>
            <a:endParaRPr lang="en-US" sz="4800" dirty="0" smtClean="0">
              <a:latin typeface="Arial" pitchFamily="34" charset="0"/>
              <a:cs typeface="Arial" pitchFamily="34" charset="0"/>
            </a:endParaRPr>
          </a:p>
          <a:p>
            <a:pPr algn="ctr">
              <a:buNone/>
            </a:pPr>
            <a:endParaRPr lang="en-US" sz="4800" dirty="0" smtClean="0">
              <a:latin typeface="Arial" pitchFamily="34" charset="0"/>
              <a:cs typeface="Arial" pitchFamily="34" charset="0"/>
            </a:endParaRPr>
          </a:p>
          <a:p>
            <a:pPr>
              <a:buNone/>
            </a:pPr>
            <a:r>
              <a:rPr lang="en-US" sz="4800" dirty="0" smtClean="0">
                <a:latin typeface="Arial" pitchFamily="34" charset="0"/>
                <a:cs typeface="Arial" pitchFamily="34" charset="0"/>
              </a:rPr>
              <a:t> </a:t>
            </a:r>
          </a:p>
          <a:p>
            <a:pPr>
              <a:buNone/>
            </a:pPr>
            <a:r>
              <a:rPr lang="en-US" sz="4800" b="1" dirty="0" smtClean="0">
                <a:latin typeface="Arial" pitchFamily="34" charset="0"/>
                <a:cs typeface="Arial" pitchFamily="34" charset="0"/>
              </a:rPr>
              <a:t>EDUCATION</a:t>
            </a:r>
            <a:endParaRPr lang="en-US" sz="4800" dirty="0" smtClean="0">
              <a:latin typeface="Arial" pitchFamily="34" charset="0"/>
              <a:cs typeface="Arial" pitchFamily="34" charset="0"/>
            </a:endParaRPr>
          </a:p>
          <a:p>
            <a:pPr lvl="0">
              <a:buNone/>
            </a:pPr>
            <a:r>
              <a:rPr lang="en-US" sz="4800" dirty="0" smtClean="0">
                <a:latin typeface="Arial" pitchFamily="34" charset="0"/>
                <a:cs typeface="Arial" pitchFamily="34" charset="0"/>
              </a:rPr>
              <a:t>University of South Dakota School of Medicine				1996-2000	</a:t>
            </a:r>
          </a:p>
          <a:p>
            <a:pPr>
              <a:buNone/>
            </a:pPr>
            <a:r>
              <a:rPr lang="en-US" sz="4800" dirty="0" smtClean="0">
                <a:latin typeface="Arial" pitchFamily="34" charset="0"/>
                <a:cs typeface="Arial" pitchFamily="34" charset="0"/>
              </a:rPr>
              <a:t>-</a:t>
            </a:r>
            <a:r>
              <a:rPr lang="en-US" sz="4800" i="1" dirty="0" smtClean="0">
                <a:latin typeface="Arial" pitchFamily="34" charset="0"/>
                <a:cs typeface="Arial" pitchFamily="34" charset="0"/>
              </a:rPr>
              <a:t>Magna Cum Laude</a:t>
            </a:r>
            <a:endParaRPr lang="en-US" sz="4800" dirty="0" smtClean="0">
              <a:latin typeface="Arial" pitchFamily="34" charset="0"/>
              <a:cs typeface="Arial" pitchFamily="34" charset="0"/>
            </a:endParaRPr>
          </a:p>
          <a:p>
            <a:pPr lvl="0">
              <a:buNone/>
            </a:pPr>
            <a:r>
              <a:rPr lang="en-US" sz="4800" dirty="0" smtClean="0">
                <a:latin typeface="Arial" pitchFamily="34" charset="0"/>
                <a:cs typeface="Arial" pitchFamily="34" charset="0"/>
              </a:rPr>
              <a:t>University of South Dakota; Bachelor of Science in Psychology/Spanish 		1989-1993</a:t>
            </a:r>
          </a:p>
          <a:p>
            <a:pPr>
              <a:buNone/>
            </a:pPr>
            <a:r>
              <a:rPr lang="en-US" sz="4800" dirty="0" smtClean="0">
                <a:latin typeface="Arial" pitchFamily="34" charset="0"/>
                <a:cs typeface="Arial" pitchFamily="34" charset="0"/>
              </a:rPr>
              <a:t>-</a:t>
            </a:r>
            <a:r>
              <a:rPr lang="en-US" sz="4800" i="1" dirty="0" smtClean="0">
                <a:latin typeface="Arial" pitchFamily="34" charset="0"/>
                <a:cs typeface="Arial" pitchFamily="34" charset="0"/>
              </a:rPr>
              <a:t>Magna Cum Laude</a:t>
            </a:r>
            <a:endParaRPr lang="en-US" sz="4800" dirty="0" smtClean="0">
              <a:latin typeface="Arial" pitchFamily="34" charset="0"/>
              <a:cs typeface="Arial" pitchFamily="34" charset="0"/>
            </a:endParaRPr>
          </a:p>
          <a:p>
            <a:pPr>
              <a:buNone/>
            </a:pPr>
            <a:r>
              <a:rPr lang="en-US" sz="4800" dirty="0" smtClean="0">
                <a:latin typeface="Arial" pitchFamily="34" charset="0"/>
                <a:cs typeface="Arial" pitchFamily="34" charset="0"/>
              </a:rPr>
              <a:t> </a:t>
            </a:r>
          </a:p>
          <a:p>
            <a:pPr>
              <a:buNone/>
            </a:pPr>
            <a:r>
              <a:rPr lang="en-US" sz="4800" b="1" dirty="0" smtClean="0">
                <a:latin typeface="Arial" pitchFamily="34" charset="0"/>
                <a:cs typeface="Arial" pitchFamily="34" charset="0"/>
              </a:rPr>
              <a:t> </a:t>
            </a:r>
            <a:endParaRPr lang="en-US" sz="4800" dirty="0" smtClean="0">
              <a:latin typeface="Arial" pitchFamily="34" charset="0"/>
              <a:cs typeface="Arial" pitchFamily="34" charset="0"/>
            </a:endParaRPr>
          </a:p>
          <a:p>
            <a:pPr lvl="0">
              <a:buNone/>
            </a:pPr>
            <a:r>
              <a:rPr lang="en-US" sz="4800" u="sng" dirty="0" smtClean="0">
                <a:latin typeface="Arial" pitchFamily="34" charset="0"/>
                <a:cs typeface="Arial" pitchFamily="34" charset="0"/>
              </a:rPr>
              <a:t>Fellowship</a:t>
            </a:r>
            <a:r>
              <a:rPr lang="en-US" sz="4800" dirty="0" smtClean="0">
                <a:latin typeface="Arial" pitchFamily="34" charset="0"/>
                <a:cs typeface="Arial" pitchFamily="34" charset="0"/>
              </a:rPr>
              <a:t>: Baylor College of Medicine - Neonatal-Perinatal Medicine		2003-2006</a:t>
            </a:r>
          </a:p>
          <a:p>
            <a:pPr>
              <a:buNone/>
            </a:pPr>
            <a:r>
              <a:rPr lang="en-US" sz="4800" dirty="0" smtClean="0">
                <a:latin typeface="Arial" pitchFamily="34" charset="0"/>
                <a:cs typeface="Arial" pitchFamily="34" charset="0"/>
              </a:rPr>
              <a:t>Texas Children’s Hospital, Houston, TX</a:t>
            </a:r>
          </a:p>
          <a:p>
            <a:pPr>
              <a:buNone/>
            </a:pPr>
            <a:r>
              <a:rPr lang="en-US" sz="4800" dirty="0" smtClean="0">
                <a:latin typeface="Arial" pitchFamily="34" charset="0"/>
                <a:cs typeface="Arial" pitchFamily="34" charset="0"/>
              </a:rPr>
              <a:t> </a:t>
            </a:r>
          </a:p>
          <a:p>
            <a:pPr lvl="0">
              <a:buNone/>
            </a:pPr>
            <a:r>
              <a:rPr lang="en-US" sz="4800" u="sng" dirty="0" smtClean="0">
                <a:latin typeface="Arial" pitchFamily="34" charset="0"/>
                <a:cs typeface="Arial" pitchFamily="34" charset="0"/>
              </a:rPr>
              <a:t>Residency</a:t>
            </a:r>
            <a:r>
              <a:rPr lang="en-US" sz="4800" dirty="0" smtClean="0">
                <a:latin typeface="Arial" pitchFamily="34" charset="0"/>
                <a:cs typeface="Arial" pitchFamily="34" charset="0"/>
              </a:rPr>
              <a:t>: Baylor College of Medicine Pediatric Residency Program		2001-2003</a:t>
            </a:r>
          </a:p>
          <a:p>
            <a:pPr>
              <a:buNone/>
            </a:pPr>
            <a:r>
              <a:rPr lang="en-US" sz="4800" dirty="0" smtClean="0">
                <a:latin typeface="Arial" pitchFamily="34" charset="0"/>
                <a:cs typeface="Arial" pitchFamily="34" charset="0"/>
              </a:rPr>
              <a:t>Texas Children’s Hospital, Houston, TX</a:t>
            </a:r>
          </a:p>
          <a:p>
            <a:pPr>
              <a:buNone/>
            </a:pPr>
            <a:r>
              <a:rPr lang="en-US" sz="4800" dirty="0" smtClean="0">
                <a:latin typeface="Arial" pitchFamily="34" charset="0"/>
                <a:cs typeface="Arial" pitchFamily="34" charset="0"/>
              </a:rPr>
              <a:t> </a:t>
            </a:r>
          </a:p>
          <a:p>
            <a:pPr lvl="0">
              <a:buNone/>
            </a:pPr>
            <a:r>
              <a:rPr lang="en-US" sz="4800" u="sng" dirty="0" smtClean="0">
                <a:latin typeface="Arial" pitchFamily="34" charset="0"/>
                <a:cs typeface="Arial" pitchFamily="34" charset="0"/>
              </a:rPr>
              <a:t>Internship</a:t>
            </a:r>
            <a:r>
              <a:rPr lang="en-US" sz="4800" dirty="0" smtClean="0">
                <a:latin typeface="Arial" pitchFamily="34" charset="0"/>
                <a:cs typeface="Arial" pitchFamily="34" charset="0"/>
              </a:rPr>
              <a:t>: Baylor College of Medicine Pediatric Residency Program 		2000-2001</a:t>
            </a:r>
          </a:p>
          <a:p>
            <a:pPr>
              <a:buNone/>
            </a:pPr>
            <a:r>
              <a:rPr lang="en-US" sz="4800" dirty="0" smtClean="0">
                <a:latin typeface="Arial" pitchFamily="34" charset="0"/>
                <a:cs typeface="Arial" pitchFamily="34" charset="0"/>
              </a:rPr>
              <a:t>Texas Children’s Hospital, Houston, TX</a:t>
            </a:r>
          </a:p>
          <a:p>
            <a:pPr>
              <a:buNone/>
            </a:pPr>
            <a:r>
              <a:rPr lang="en-US" sz="4800" dirty="0" smtClean="0">
                <a:latin typeface="Arial" pitchFamily="34" charset="0"/>
                <a:cs typeface="Arial" pitchFamily="34" charset="0"/>
              </a:rPr>
              <a:t> </a:t>
            </a:r>
          </a:p>
          <a:p>
            <a:pPr>
              <a:buNone/>
            </a:pPr>
            <a:endParaRPr lang="en-US" sz="4800" dirty="0" smtClean="0">
              <a:latin typeface="Arial" pitchFamily="34" charset="0"/>
              <a:cs typeface="Arial" pitchFamily="34" charset="0"/>
            </a:endParaRPr>
          </a:p>
          <a:p>
            <a:pPr>
              <a:buNone/>
            </a:pPr>
            <a:r>
              <a:rPr lang="en-US" sz="4800" b="1" dirty="0" smtClean="0">
                <a:latin typeface="Arial" pitchFamily="34" charset="0"/>
                <a:cs typeface="Arial" pitchFamily="34" charset="0"/>
              </a:rPr>
              <a:t> </a:t>
            </a:r>
            <a:endParaRPr lang="en-US" sz="4800" dirty="0" smtClean="0">
              <a:latin typeface="Arial" pitchFamily="34" charset="0"/>
              <a:cs typeface="Arial" pitchFamily="34" charset="0"/>
            </a:endParaRPr>
          </a:p>
          <a:p>
            <a:pPr>
              <a:buNone/>
            </a:pPr>
            <a:r>
              <a:rPr lang="en-US" sz="4800" b="1" dirty="0" smtClean="0">
                <a:latin typeface="Arial" pitchFamily="34" charset="0"/>
                <a:cs typeface="Arial" pitchFamily="34" charset="0"/>
              </a:rPr>
              <a:t>CERTIFICATION</a:t>
            </a:r>
          </a:p>
          <a:p>
            <a:pPr lvl="0">
              <a:buNone/>
            </a:pPr>
            <a:r>
              <a:rPr lang="en-US" sz="4800" dirty="0" smtClean="0">
                <a:latin typeface="Arial" pitchFamily="34" charset="0"/>
                <a:cs typeface="Arial" pitchFamily="34" charset="0"/>
              </a:rPr>
              <a:t>Maintenance of Certification in Neonatal-Perinatal Medicine – Participating		2018</a:t>
            </a:r>
          </a:p>
          <a:p>
            <a:pPr lvl="0">
              <a:buNone/>
            </a:pPr>
            <a:r>
              <a:rPr lang="en-US" sz="4800" dirty="0" smtClean="0">
                <a:latin typeface="Arial" pitchFamily="34" charset="0"/>
                <a:cs typeface="Arial" pitchFamily="34" charset="0"/>
              </a:rPr>
              <a:t>American Board of Pediatrics in Neonatal-Perinatal Medicine 			2008 </a:t>
            </a:r>
          </a:p>
          <a:p>
            <a:pPr lvl="0">
              <a:buNone/>
            </a:pPr>
            <a:r>
              <a:rPr lang="en-US" sz="4800" dirty="0" smtClean="0">
                <a:latin typeface="Arial" pitchFamily="34" charset="0"/>
                <a:cs typeface="Arial" pitchFamily="34" charset="0"/>
              </a:rPr>
              <a:t>American Board of Pediatrics in General Pediatrics 				2003</a:t>
            </a:r>
          </a:p>
          <a:p>
            <a:pPr>
              <a:buNone/>
            </a:pPr>
            <a:r>
              <a:rPr lang="en-US" dirty="0" smtClean="0"/>
              <a:t>  </a:t>
            </a:r>
          </a:p>
          <a:p>
            <a:pPr>
              <a:buNone/>
            </a:pPr>
            <a:r>
              <a:rPr lang="en-US" dirty="0" smtClean="0"/>
              <a:t> </a:t>
            </a:r>
          </a:p>
          <a:p>
            <a:pPr>
              <a:buNone/>
            </a:pPr>
            <a:r>
              <a:rPr lang="en-US" b="1" dirty="0" smtClean="0"/>
              <a:t> </a:t>
            </a:r>
            <a:endParaRPr lang="en-US" dirty="0" smtClean="0"/>
          </a:p>
          <a:p>
            <a:endParaRPr lang="en-US" dirty="0"/>
          </a:p>
        </p:txBody>
      </p:sp>
    </p:spTree>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1558</TotalTime>
  <Words>1118</Words>
  <Application>Microsoft Office PowerPoint</Application>
  <PresentationFormat>On-screen Show (4:3)</PresentationFormat>
  <Paragraphs>234</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Thatch</vt:lpstr>
      <vt:lpstr>Career Planning and Counseling Session </vt:lpstr>
      <vt:lpstr>Objectives</vt:lpstr>
      <vt:lpstr>Curriculum Vitae</vt:lpstr>
      <vt:lpstr>Curriculum Vitae - Components</vt:lpstr>
      <vt:lpstr>Curriculum Vitae</vt:lpstr>
      <vt:lpstr>Curriculum Vitae</vt:lpstr>
      <vt:lpstr>Curriculum Vitae</vt:lpstr>
      <vt:lpstr>Curriculum Vitae</vt:lpstr>
      <vt:lpstr>PowerPoint Presentation</vt:lpstr>
      <vt:lpstr>Personal Statement</vt:lpstr>
      <vt:lpstr>Personal Statement</vt:lpstr>
      <vt:lpstr>Personal Statement - AVOID</vt:lpstr>
      <vt:lpstr>Personal Statement</vt:lpstr>
      <vt:lpstr>Letters of Recommendation</vt:lpstr>
      <vt:lpstr>Letters of Recommendation</vt:lpstr>
      <vt:lpstr>Letters of Recommendation</vt:lpstr>
      <vt:lpstr>Letters of Recommendation</vt:lpstr>
      <vt:lpstr>LOR – Who is required?</vt:lpstr>
      <vt:lpstr>Letters of Recommendation</vt:lpstr>
      <vt:lpstr>Letters of Recommendation</vt:lpstr>
      <vt:lpstr>MOCK INTERVIEWS</vt:lpstr>
      <vt:lpstr>MSPE Interview – Bunger/Reuter</vt:lpstr>
      <vt:lpstr>Questions?</vt:lpstr>
    </vt:vector>
  </TitlesOfParts>
  <Company>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Planning and Counseling Session</dc:title>
  <dc:creator>Reuter, Suzanne D</dc:creator>
  <cp:lastModifiedBy>Reuter, Suzanne D</cp:lastModifiedBy>
  <cp:revision>36</cp:revision>
  <cp:lastPrinted>2017-01-31T19:49:37Z</cp:lastPrinted>
  <dcterms:created xsi:type="dcterms:W3CDTF">2017-01-11T21:39:15Z</dcterms:created>
  <dcterms:modified xsi:type="dcterms:W3CDTF">2017-02-02T17:24:28Z</dcterms:modified>
</cp:coreProperties>
</file>