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CD6B6-FFEF-B342-A948-EF54B6D07DFF}" type="datetimeFigureOut">
              <a:rPr lang="en-US" smtClean="0"/>
              <a:pPr/>
              <a:t>3/5/2017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6908-28D4-E84F-9F66-6454D45E57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Pathology as a Career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R. D. Koch, M.D</a:t>
            </a:r>
          </a:p>
          <a:p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epartment of Pathology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Pathology Residency Statistics</a:t>
            </a:r>
          </a:p>
          <a:p>
            <a:pPr lvl="1"/>
            <a:r>
              <a:rPr lang="en-US" dirty="0" smtClean="0"/>
              <a:t>2015 Match Data</a:t>
            </a:r>
          </a:p>
          <a:p>
            <a:pPr lvl="2"/>
            <a:r>
              <a:rPr lang="en-US" dirty="0" smtClean="0"/>
              <a:t>141 Pathology Residency Programs in the U.S. plus one in Puerto Rico</a:t>
            </a:r>
          </a:p>
          <a:p>
            <a:pPr lvl="2"/>
            <a:r>
              <a:rPr lang="en-US" dirty="0" smtClean="0"/>
              <a:t>605 PGY-1 positions available in 2015 match</a:t>
            </a:r>
          </a:p>
          <a:p>
            <a:pPr lvl="2"/>
            <a:r>
              <a:rPr lang="en-US" dirty="0" smtClean="0"/>
              <a:t>97% of U.S. medical students matched*</a:t>
            </a:r>
          </a:p>
          <a:p>
            <a:pPr lvl="2"/>
            <a:r>
              <a:rPr lang="en-US" dirty="0" smtClean="0"/>
              <a:t>24 unfilled PGY-1 positions after the match</a:t>
            </a:r>
          </a:p>
          <a:p>
            <a:pPr lvl="3"/>
            <a:r>
              <a:rPr lang="en-US" dirty="0" smtClean="0"/>
              <a:t>All filled in secondary match</a:t>
            </a:r>
          </a:p>
          <a:p>
            <a:pPr lvl="2"/>
            <a:r>
              <a:rPr lang="en-US" dirty="0" smtClean="0"/>
              <a:t>8 U.S. medical students didn’t match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Pathology Residency</a:t>
            </a:r>
          </a:p>
          <a:p>
            <a:pPr lvl="1"/>
            <a:r>
              <a:rPr lang="en-US" dirty="0" smtClean="0"/>
              <a:t>Most complete a four year AP/CP residency</a:t>
            </a:r>
          </a:p>
          <a:p>
            <a:pPr lvl="2"/>
            <a:r>
              <a:rPr lang="en-US" dirty="0"/>
              <a:t>American Board of Pathology (ABP) recognizes a physician-scientist research pathway to </a:t>
            </a:r>
            <a:r>
              <a:rPr lang="en-US" dirty="0" smtClean="0"/>
              <a:t>certification.  Generally </a:t>
            </a:r>
            <a:r>
              <a:rPr lang="en-US" dirty="0"/>
              <a:t>combine a two-year accelerated AP or CP residency with a guaranteed fellowship and postdoctoral </a:t>
            </a:r>
            <a:r>
              <a:rPr lang="en-US" dirty="0" smtClean="0"/>
              <a:t>position</a:t>
            </a:r>
          </a:p>
          <a:p>
            <a:pPr lvl="2"/>
            <a:r>
              <a:rPr lang="en-US" dirty="0"/>
              <a:t>The ABP also recognizes a four-year combined AP/neuropathology pathway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Pathology Residency</a:t>
            </a:r>
          </a:p>
          <a:p>
            <a:pPr lvl="1"/>
            <a:r>
              <a:rPr lang="en-US" dirty="0" smtClean="0"/>
              <a:t>USD Sanford School of Medicine Pathology Program</a:t>
            </a:r>
          </a:p>
          <a:p>
            <a:pPr lvl="2"/>
            <a:r>
              <a:rPr lang="en-US" dirty="0" smtClean="0"/>
              <a:t>Oldest, continual residency program in South Dakota</a:t>
            </a:r>
          </a:p>
          <a:p>
            <a:pPr lvl="2"/>
            <a:r>
              <a:rPr lang="en-US" dirty="0" smtClean="0"/>
              <a:t>Started in the early 1960’s</a:t>
            </a:r>
          </a:p>
          <a:p>
            <a:pPr lvl="3"/>
            <a:r>
              <a:rPr lang="en-US" dirty="0" smtClean="0"/>
              <a:t>Dr. Barry Pitt-Hart first graduate</a:t>
            </a:r>
          </a:p>
          <a:p>
            <a:pPr lvl="2"/>
            <a:r>
              <a:rPr lang="en-US" dirty="0" smtClean="0"/>
              <a:t>48 graduates to date</a:t>
            </a:r>
          </a:p>
          <a:p>
            <a:pPr lvl="3"/>
            <a:r>
              <a:rPr lang="en-US" dirty="0" smtClean="0"/>
              <a:t>14 practice in South Dakota</a:t>
            </a:r>
          </a:p>
          <a:p>
            <a:pPr lvl="3"/>
            <a:r>
              <a:rPr lang="en-US" dirty="0" smtClean="0"/>
              <a:t>17 practice in the Upper Midwest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Pathology Residency</a:t>
            </a:r>
          </a:p>
          <a:p>
            <a:pPr lvl="1"/>
            <a:r>
              <a:rPr lang="en-US" dirty="0" smtClean="0"/>
              <a:t>USD Sanford School of Medicine Pathology Program</a:t>
            </a:r>
          </a:p>
          <a:p>
            <a:pPr lvl="2"/>
            <a:r>
              <a:rPr lang="en-US" dirty="0" smtClean="0"/>
              <a:t>10 funded resident positions, typically have 7-10 residents in the program at any one time</a:t>
            </a:r>
          </a:p>
          <a:p>
            <a:pPr lvl="2"/>
            <a:r>
              <a:rPr lang="en-US" dirty="0" smtClean="0"/>
              <a:t>Generally offer 2 residency positions each year</a:t>
            </a:r>
          </a:p>
          <a:p>
            <a:pPr lvl="2"/>
            <a:r>
              <a:rPr lang="en-US" dirty="0" smtClean="0"/>
              <a:t>Excellent success on ABP board exams </a:t>
            </a:r>
          </a:p>
          <a:p>
            <a:pPr lvl="3"/>
            <a:r>
              <a:rPr lang="en-US" dirty="0" smtClean="0"/>
              <a:t>100% of residents have passed the exam</a:t>
            </a:r>
          </a:p>
          <a:p>
            <a:pPr lvl="2"/>
            <a:r>
              <a:rPr lang="en-US" dirty="0" smtClean="0"/>
              <a:t>Excellent success with acceptance to fellowships</a:t>
            </a:r>
          </a:p>
          <a:p>
            <a:pPr lvl="3"/>
            <a:r>
              <a:rPr lang="en-US" dirty="0" smtClean="0"/>
              <a:t>100% success rate for residents applying for a fellowship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Pathology Residency</a:t>
            </a:r>
          </a:p>
          <a:p>
            <a:pPr lvl="1"/>
            <a:r>
              <a:rPr lang="en-US" dirty="0" smtClean="0"/>
              <a:t>USD Sanford School of Medicine Pathology Program</a:t>
            </a:r>
          </a:p>
          <a:p>
            <a:pPr lvl="2"/>
            <a:r>
              <a:rPr lang="en-US" dirty="0" smtClean="0"/>
              <a:t>Two training sites </a:t>
            </a:r>
          </a:p>
          <a:p>
            <a:pPr lvl="3"/>
            <a:r>
              <a:rPr lang="en-US" dirty="0" smtClean="0"/>
              <a:t>Sanford Health Pathology Clinic</a:t>
            </a:r>
          </a:p>
          <a:p>
            <a:pPr lvl="3"/>
            <a:r>
              <a:rPr lang="en-US" dirty="0" smtClean="0"/>
              <a:t>Sioux Falls VA Medical Center</a:t>
            </a:r>
          </a:p>
          <a:p>
            <a:pPr lvl="2"/>
            <a:r>
              <a:rPr lang="en-US" dirty="0" smtClean="0"/>
              <a:t>12 faculty members</a:t>
            </a:r>
          </a:p>
          <a:p>
            <a:pPr lvl="3"/>
            <a:r>
              <a:rPr lang="en-US" dirty="0" smtClean="0"/>
              <a:t>Faculty specialty training</a:t>
            </a:r>
          </a:p>
          <a:p>
            <a:pPr lvl="4"/>
            <a:r>
              <a:rPr lang="en-US" dirty="0" smtClean="0"/>
              <a:t>Blood banking, </a:t>
            </a:r>
            <a:r>
              <a:rPr lang="en-US" dirty="0" err="1" smtClean="0"/>
              <a:t>hematopathology</a:t>
            </a:r>
            <a:r>
              <a:rPr lang="en-US" dirty="0" smtClean="0"/>
              <a:t>, </a:t>
            </a:r>
            <a:r>
              <a:rPr lang="en-US" dirty="0" err="1" smtClean="0"/>
              <a:t>dermatopathology</a:t>
            </a:r>
            <a:r>
              <a:rPr lang="en-US" dirty="0" smtClean="0"/>
              <a:t>, </a:t>
            </a:r>
            <a:r>
              <a:rPr lang="en-US" dirty="0" err="1" smtClean="0"/>
              <a:t>cytopathology</a:t>
            </a:r>
            <a:r>
              <a:rPr lang="en-US" dirty="0" smtClean="0"/>
              <a:t> and breast pathology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pic>
        <p:nvPicPr>
          <p:cNvPr id="4" name="Picture 3" descr="Physician satisf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448" y="1559560"/>
            <a:ext cx="6310312" cy="42949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Pathology as a Career</a:t>
            </a:r>
            <a:endParaRPr lang="en-US" dirty="0"/>
          </a:p>
        </p:txBody>
      </p:sp>
      <p:pic>
        <p:nvPicPr>
          <p:cNvPr id="5" name="Picture 4" descr="Patholgy Satisfaction Ty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282700"/>
            <a:ext cx="8191500" cy="5575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289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Pathology as a Career</vt:lpstr>
      <vt:lpstr>Pathology as a Career</vt:lpstr>
      <vt:lpstr>Pathology as a Career</vt:lpstr>
      <vt:lpstr>Pathology as a Career</vt:lpstr>
      <vt:lpstr>Pathology as a Career</vt:lpstr>
      <vt:lpstr>Pathology as a Career</vt:lpstr>
      <vt:lpstr>Pathology as a Career</vt:lpstr>
      <vt:lpstr>Pathology as a Career</vt:lpstr>
    </vt:vector>
  </TitlesOfParts>
  <Company>SDSM&amp;T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Pathology as a Career</dc:title>
  <dc:creator>Kelsey Koch</dc:creator>
  <cp:lastModifiedBy>Hewlett-Packard Company</cp:lastModifiedBy>
  <cp:revision>2</cp:revision>
  <dcterms:created xsi:type="dcterms:W3CDTF">2017-03-05T03:02:49Z</dcterms:created>
  <dcterms:modified xsi:type="dcterms:W3CDTF">2017-03-05T20:19:56Z</dcterms:modified>
</cp:coreProperties>
</file>