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56" r:id="rId2"/>
    <p:sldId id="283" r:id="rId3"/>
    <p:sldId id="257" r:id="rId4"/>
    <p:sldId id="259" r:id="rId5"/>
    <p:sldId id="285" r:id="rId6"/>
    <p:sldId id="260" r:id="rId7"/>
    <p:sldId id="261" r:id="rId8"/>
    <p:sldId id="262" r:id="rId9"/>
    <p:sldId id="263" r:id="rId10"/>
    <p:sldId id="264" r:id="rId11"/>
    <p:sldId id="265" r:id="rId12"/>
    <p:sldId id="266" r:id="rId13"/>
    <p:sldId id="286" r:id="rId14"/>
    <p:sldId id="267" r:id="rId15"/>
    <p:sldId id="268" r:id="rId16"/>
    <p:sldId id="269" r:id="rId17"/>
    <p:sldId id="270" r:id="rId18"/>
    <p:sldId id="271" r:id="rId19"/>
    <p:sldId id="272" r:id="rId20"/>
    <p:sldId id="273" r:id="rId21"/>
    <p:sldId id="277" r:id="rId22"/>
    <p:sldId id="274" r:id="rId23"/>
    <p:sldId id="275" r:id="rId24"/>
    <p:sldId id="276" r:id="rId25"/>
    <p:sldId id="278" r:id="rId26"/>
    <p:sldId id="279" r:id="rId27"/>
    <p:sldId id="280" r:id="rId28"/>
    <p:sldId id="284" r:id="rId29"/>
    <p:sldId id="282" r:id="rId30"/>
    <p:sldId id="281" r:id="rId3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60" autoAdjust="0"/>
  </p:normalViewPr>
  <p:slideViewPr>
    <p:cSldViewPr>
      <p:cViewPr varScale="1">
        <p:scale>
          <a:sx n="69" d="100"/>
          <a:sy n="69" d="100"/>
        </p:scale>
        <p:origin x="84" y="174"/>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FARM-SHARED-SERVER\SHARED\Student%20Interest\Future%20of%20FM\2012%20Your%20Future%20is%20FM%20presentation\FFM_primarycarevisits_2009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ARM-SHARED-SERVER\SHARED\Student%20Interest\Future%20of%20FM\2012%20Your%20Future%20is%20FM%20presentation\FFM_primarycarevisits_2009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smtClean="0"/>
              <a:t>Number</a:t>
            </a:r>
            <a:r>
              <a:rPr lang="en-US" sz="2000" baseline="0" dirty="0" smtClean="0"/>
              <a:t> of Office Visits to Primary Care Physicians vs. Other Specialists</a:t>
            </a:r>
            <a:endParaRPr lang="en-US" sz="2000" dirty="0"/>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dLbls>
            <c:dLbl>
              <c:idx val="0"/>
              <c:layout>
                <c:manualLayout>
                  <c:x val="2.5193798449612403E-2"/>
                  <c:y val="-8.8235294117647058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1317829457364341E-2"/>
                  <c:y val="-8.8235294117647058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7441860465116352E-2"/>
                  <c:y val="-1.176470588235294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5193798449612403E-2"/>
                  <c:y val="-1.176470588235291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1317829457364341E-2"/>
                  <c:y val="-2.058823529411764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Family Medicine</c:v>
                </c:pt>
                <c:pt idx="1">
                  <c:v>Internal Medicine</c:v>
                </c:pt>
                <c:pt idx="2">
                  <c:v>Pediatrics</c:v>
                </c:pt>
                <c:pt idx="3">
                  <c:v>All Primary Care</c:v>
                </c:pt>
                <c:pt idx="4">
                  <c:v>Other Specialties</c:v>
                </c:pt>
              </c:strCache>
            </c:strRef>
          </c:cat>
          <c:val>
            <c:numRef>
              <c:f>Sheet1!$B$2:$B$6</c:f>
              <c:numCache>
                <c:formatCode>General</c:formatCode>
                <c:ptCount val="5"/>
                <c:pt idx="0">
                  <c:v>214</c:v>
                </c:pt>
                <c:pt idx="1">
                  <c:v>140</c:v>
                </c:pt>
                <c:pt idx="2">
                  <c:v>132</c:v>
                </c:pt>
                <c:pt idx="3">
                  <c:v>560</c:v>
                </c:pt>
                <c:pt idx="4">
                  <c:v>449</c:v>
                </c:pt>
              </c:numCache>
            </c:numRef>
          </c:val>
        </c:ser>
        <c:dLbls>
          <c:showLegendKey val="0"/>
          <c:showVal val="0"/>
          <c:showCatName val="0"/>
          <c:showSerName val="0"/>
          <c:showPercent val="0"/>
          <c:showBubbleSize val="0"/>
        </c:dLbls>
        <c:gapWidth val="150"/>
        <c:shape val="box"/>
        <c:axId val="231821704"/>
        <c:axId val="231822096"/>
        <c:axId val="0"/>
      </c:bar3DChart>
      <c:catAx>
        <c:axId val="231821704"/>
        <c:scaling>
          <c:orientation val="minMax"/>
        </c:scaling>
        <c:delete val="0"/>
        <c:axPos val="b"/>
        <c:numFmt formatCode="General" sourceLinked="0"/>
        <c:majorTickMark val="out"/>
        <c:minorTickMark val="none"/>
        <c:tickLblPos val="nextTo"/>
        <c:txPr>
          <a:bodyPr/>
          <a:lstStyle/>
          <a:p>
            <a:pPr>
              <a:defRPr sz="1500" baseline="0"/>
            </a:pPr>
            <a:endParaRPr lang="en-US"/>
          </a:p>
        </c:txPr>
        <c:crossAx val="231822096"/>
        <c:crosses val="autoZero"/>
        <c:auto val="1"/>
        <c:lblAlgn val="ctr"/>
        <c:lblOffset val="100"/>
        <c:noMultiLvlLbl val="0"/>
      </c:catAx>
      <c:valAx>
        <c:axId val="231822096"/>
        <c:scaling>
          <c:orientation val="minMax"/>
        </c:scaling>
        <c:delete val="0"/>
        <c:axPos val="l"/>
        <c:majorGridlines/>
        <c:numFmt formatCode="General" sourceLinked="1"/>
        <c:majorTickMark val="out"/>
        <c:minorTickMark val="none"/>
        <c:tickLblPos val="nextTo"/>
        <c:crossAx val="2318217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Major</a:t>
            </a:r>
            <a:r>
              <a:rPr lang="en-US" baseline="0" dirty="0" smtClean="0"/>
              <a:t> Reasons for Visits to Primary Care Physicians</a:t>
            </a:r>
            <a:endParaRPr lang="en-US" dirty="0"/>
          </a:p>
        </c:rich>
      </c:tx>
      <c:overlay val="0"/>
    </c:title>
    <c:autoTitleDeleted val="0"/>
    <c:plotArea>
      <c:layout/>
      <c:barChart>
        <c:barDir val="bar"/>
        <c:grouping val="clustered"/>
        <c:varyColors val="0"/>
        <c:ser>
          <c:idx val="0"/>
          <c:order val="0"/>
          <c:tx>
            <c:strRef>
              <c:f>Sheet1!$B$1</c:f>
              <c:strCache>
                <c:ptCount val="1"/>
                <c:pt idx="0">
                  <c:v>Family Physicians</c:v>
                </c:pt>
              </c:strCache>
            </c:strRef>
          </c:tx>
          <c:invertIfNegative val="0"/>
          <c:cat>
            <c:strRef>
              <c:f>Sheet1!$A$2:$A$6</c:f>
              <c:strCache>
                <c:ptCount val="5"/>
                <c:pt idx="0">
                  <c:v>New Problem</c:v>
                </c:pt>
                <c:pt idx="1">
                  <c:v>Chronic problem, routine</c:v>
                </c:pt>
                <c:pt idx="2">
                  <c:v>Preventative care</c:v>
                </c:pt>
                <c:pt idx="3">
                  <c:v>Chronic problem, flare up</c:v>
                </c:pt>
                <c:pt idx="4">
                  <c:v>Pre-/post-surgery</c:v>
                </c:pt>
              </c:strCache>
            </c:strRef>
          </c:cat>
          <c:val>
            <c:numRef>
              <c:f>Sheet1!$B$2:$B$6</c:f>
              <c:numCache>
                <c:formatCode>0%</c:formatCode>
                <c:ptCount val="5"/>
                <c:pt idx="0">
                  <c:v>0.46400000000000002</c:v>
                </c:pt>
                <c:pt idx="1">
                  <c:v>0.25900000000000001</c:v>
                </c:pt>
                <c:pt idx="2">
                  <c:v>0.184</c:v>
                </c:pt>
                <c:pt idx="3">
                  <c:v>0.08</c:v>
                </c:pt>
                <c:pt idx="4">
                  <c:v>1.4E-2</c:v>
                </c:pt>
              </c:numCache>
            </c:numRef>
          </c:val>
        </c:ser>
        <c:ser>
          <c:idx val="1"/>
          <c:order val="1"/>
          <c:tx>
            <c:strRef>
              <c:f>Sheet1!$C$1</c:f>
              <c:strCache>
                <c:ptCount val="1"/>
                <c:pt idx="0">
                  <c:v>General Internal Medicine</c:v>
                </c:pt>
              </c:strCache>
            </c:strRef>
          </c:tx>
          <c:invertIfNegative val="0"/>
          <c:cat>
            <c:strRef>
              <c:f>Sheet1!$A$2:$A$6</c:f>
              <c:strCache>
                <c:ptCount val="5"/>
                <c:pt idx="0">
                  <c:v>New Problem</c:v>
                </c:pt>
                <c:pt idx="1">
                  <c:v>Chronic problem, routine</c:v>
                </c:pt>
                <c:pt idx="2">
                  <c:v>Preventative care</c:v>
                </c:pt>
                <c:pt idx="3">
                  <c:v>Chronic problem, flare up</c:v>
                </c:pt>
                <c:pt idx="4">
                  <c:v>Pre-/post-surgery</c:v>
                </c:pt>
              </c:strCache>
            </c:strRef>
          </c:cat>
          <c:val>
            <c:numRef>
              <c:f>Sheet1!$C$2:$C$6</c:f>
              <c:numCache>
                <c:formatCode>0%</c:formatCode>
                <c:ptCount val="5"/>
                <c:pt idx="0">
                  <c:v>0.34300000000000003</c:v>
                </c:pt>
                <c:pt idx="1">
                  <c:v>0.39300000000000002</c:v>
                </c:pt>
                <c:pt idx="2">
                  <c:v>0.17</c:v>
                </c:pt>
                <c:pt idx="3">
                  <c:v>7.6999999999999999E-2</c:v>
                </c:pt>
                <c:pt idx="4">
                  <c:v>1.2999999999999999E-2</c:v>
                </c:pt>
              </c:numCache>
            </c:numRef>
          </c:val>
        </c:ser>
        <c:ser>
          <c:idx val="2"/>
          <c:order val="2"/>
          <c:tx>
            <c:strRef>
              <c:f>Sheet1!$D$1</c:f>
              <c:strCache>
                <c:ptCount val="1"/>
                <c:pt idx="0">
                  <c:v>Pediatrics</c:v>
                </c:pt>
              </c:strCache>
            </c:strRef>
          </c:tx>
          <c:spPr>
            <a:solidFill>
              <a:schemeClr val="accent2">
                <a:lumMod val="40000"/>
                <a:lumOff val="60000"/>
              </a:schemeClr>
            </a:solidFill>
          </c:spPr>
          <c:invertIfNegative val="0"/>
          <c:cat>
            <c:strRef>
              <c:f>Sheet1!$A$2:$A$6</c:f>
              <c:strCache>
                <c:ptCount val="5"/>
                <c:pt idx="0">
                  <c:v>New Problem</c:v>
                </c:pt>
                <c:pt idx="1">
                  <c:v>Chronic problem, routine</c:v>
                </c:pt>
                <c:pt idx="2">
                  <c:v>Preventative care</c:v>
                </c:pt>
                <c:pt idx="3">
                  <c:v>Chronic problem, flare up</c:v>
                </c:pt>
                <c:pt idx="4">
                  <c:v>Pre-/post-surgery</c:v>
                </c:pt>
              </c:strCache>
            </c:strRef>
          </c:cat>
          <c:val>
            <c:numRef>
              <c:f>Sheet1!$D$2:$D$6</c:f>
              <c:numCache>
                <c:formatCode>0%</c:formatCode>
                <c:ptCount val="5"/>
                <c:pt idx="0">
                  <c:v>0.502</c:v>
                </c:pt>
                <c:pt idx="1">
                  <c:v>7.3999999999999996E-2</c:v>
                </c:pt>
                <c:pt idx="2">
                  <c:v>0.373</c:v>
                </c:pt>
                <c:pt idx="3">
                  <c:v>4.3999999999999997E-2</c:v>
                </c:pt>
                <c:pt idx="4">
                  <c:v>7.0000000000000001E-3</c:v>
                </c:pt>
              </c:numCache>
            </c:numRef>
          </c:val>
        </c:ser>
        <c:dLbls>
          <c:showLegendKey val="0"/>
          <c:showVal val="0"/>
          <c:showCatName val="0"/>
          <c:showSerName val="0"/>
          <c:showPercent val="0"/>
          <c:showBubbleSize val="0"/>
        </c:dLbls>
        <c:gapWidth val="150"/>
        <c:axId val="231822880"/>
        <c:axId val="231823272"/>
      </c:barChart>
      <c:catAx>
        <c:axId val="231822880"/>
        <c:scaling>
          <c:orientation val="minMax"/>
        </c:scaling>
        <c:delete val="0"/>
        <c:axPos val="l"/>
        <c:numFmt formatCode="General" sourceLinked="0"/>
        <c:majorTickMark val="out"/>
        <c:minorTickMark val="none"/>
        <c:tickLblPos val="nextTo"/>
        <c:crossAx val="231823272"/>
        <c:crosses val="autoZero"/>
        <c:auto val="1"/>
        <c:lblAlgn val="ctr"/>
        <c:lblOffset val="100"/>
        <c:noMultiLvlLbl val="0"/>
      </c:catAx>
      <c:valAx>
        <c:axId val="231823272"/>
        <c:scaling>
          <c:orientation val="minMax"/>
        </c:scaling>
        <c:delete val="0"/>
        <c:axPos val="b"/>
        <c:majorGridlines/>
        <c:numFmt formatCode="0%" sourceLinked="1"/>
        <c:majorTickMark val="out"/>
        <c:minorTickMark val="none"/>
        <c:tickLblPos val="nextTo"/>
        <c:crossAx val="23182288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Established Patients</c:v>
                </c:pt>
              </c:strCache>
            </c:strRef>
          </c:tx>
          <c:invertIfNegative val="0"/>
          <c:cat>
            <c:strRef>
              <c:f>Sheet1!$A$2:$A$4</c:f>
              <c:strCache>
                <c:ptCount val="3"/>
                <c:pt idx="0">
                  <c:v>Primary Care</c:v>
                </c:pt>
                <c:pt idx="1">
                  <c:v>Surgical Specialties</c:v>
                </c:pt>
                <c:pt idx="2">
                  <c:v>Medical Specialties</c:v>
                </c:pt>
              </c:strCache>
            </c:strRef>
          </c:cat>
          <c:val>
            <c:numRef>
              <c:f>Sheet1!$B$2:$B$4</c:f>
              <c:numCache>
                <c:formatCode>#,##0</c:formatCode>
                <c:ptCount val="3"/>
                <c:pt idx="0">
                  <c:v>519806</c:v>
                </c:pt>
                <c:pt idx="1">
                  <c:v>150242</c:v>
                </c:pt>
                <c:pt idx="2">
                  <c:v>191282</c:v>
                </c:pt>
              </c:numCache>
            </c:numRef>
          </c:val>
        </c:ser>
        <c:ser>
          <c:idx val="1"/>
          <c:order val="1"/>
          <c:tx>
            <c:strRef>
              <c:f>Sheet1!$C$1</c:f>
              <c:strCache>
                <c:ptCount val="1"/>
                <c:pt idx="0">
                  <c:v>New Patients</c:v>
                </c:pt>
              </c:strCache>
            </c:strRef>
          </c:tx>
          <c:invertIfNegative val="0"/>
          <c:cat>
            <c:strRef>
              <c:f>Sheet1!$A$2:$A$4</c:f>
              <c:strCache>
                <c:ptCount val="3"/>
                <c:pt idx="0">
                  <c:v>Primary Care</c:v>
                </c:pt>
                <c:pt idx="1">
                  <c:v>Surgical Specialties</c:v>
                </c:pt>
                <c:pt idx="2">
                  <c:v>Medical Specialties</c:v>
                </c:pt>
              </c:strCache>
            </c:strRef>
          </c:cat>
          <c:val>
            <c:numRef>
              <c:f>Sheet1!$C$2:$C$4</c:f>
              <c:numCache>
                <c:formatCode>#,##0</c:formatCode>
                <c:ptCount val="3"/>
                <c:pt idx="0">
                  <c:v>56994</c:v>
                </c:pt>
                <c:pt idx="1">
                  <c:v>46356</c:v>
                </c:pt>
                <c:pt idx="2">
                  <c:v>39791</c:v>
                </c:pt>
              </c:numCache>
            </c:numRef>
          </c:val>
        </c:ser>
        <c:dLbls>
          <c:showLegendKey val="0"/>
          <c:showVal val="0"/>
          <c:showCatName val="0"/>
          <c:showSerName val="0"/>
          <c:showPercent val="0"/>
          <c:showBubbleSize val="0"/>
        </c:dLbls>
        <c:gapWidth val="150"/>
        <c:overlap val="100"/>
        <c:axId val="231824056"/>
        <c:axId val="231824448"/>
      </c:barChart>
      <c:catAx>
        <c:axId val="231824056"/>
        <c:scaling>
          <c:orientation val="minMax"/>
        </c:scaling>
        <c:delete val="0"/>
        <c:axPos val="b"/>
        <c:numFmt formatCode="General" sourceLinked="0"/>
        <c:majorTickMark val="out"/>
        <c:minorTickMark val="none"/>
        <c:tickLblPos val="nextTo"/>
        <c:crossAx val="231824448"/>
        <c:crosses val="autoZero"/>
        <c:auto val="1"/>
        <c:lblAlgn val="ctr"/>
        <c:lblOffset val="100"/>
        <c:noMultiLvlLbl val="0"/>
      </c:catAx>
      <c:valAx>
        <c:axId val="231824448"/>
        <c:scaling>
          <c:orientation val="minMax"/>
        </c:scaling>
        <c:delete val="0"/>
        <c:axPos val="l"/>
        <c:majorGridlines/>
        <c:numFmt formatCode="#,##0" sourceLinked="1"/>
        <c:majorTickMark val="out"/>
        <c:minorTickMark val="none"/>
        <c:tickLblPos val="nextTo"/>
        <c:crossAx val="23182405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Visits by men to primary</a:t>
            </a:r>
            <a:r>
              <a:rPr lang="en-US" baseline="0"/>
              <a:t> care physicians</a:t>
            </a:r>
            <a:endParaRPr lang="en-US"/>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Family Medicine</c:v>
                </c:pt>
              </c:strCache>
            </c:strRef>
          </c:tx>
          <c:invertIfNegative val="0"/>
          <c:cat>
            <c:strRef>
              <c:f>Sheet1!$A$2:$A$5</c:f>
              <c:strCache>
                <c:ptCount val="4"/>
                <c:pt idx="0">
                  <c:v>Under 18 years</c:v>
                </c:pt>
                <c:pt idx="1">
                  <c:v>18-44 years</c:v>
                </c:pt>
                <c:pt idx="2">
                  <c:v>45-64 years</c:v>
                </c:pt>
                <c:pt idx="3">
                  <c:v>65 years and older</c:v>
                </c:pt>
              </c:strCache>
            </c:strRef>
          </c:cat>
          <c:val>
            <c:numRef>
              <c:f>Sheet1!$B$2:$B$5</c:f>
              <c:numCache>
                <c:formatCode>0.0%</c:formatCode>
                <c:ptCount val="4"/>
                <c:pt idx="0">
                  <c:v>0.152</c:v>
                </c:pt>
                <c:pt idx="1">
                  <c:v>0.36599999999999999</c:v>
                </c:pt>
                <c:pt idx="2">
                  <c:v>0.26400000000000001</c:v>
                </c:pt>
                <c:pt idx="3">
                  <c:v>0.13800000000000001</c:v>
                </c:pt>
              </c:numCache>
            </c:numRef>
          </c:val>
        </c:ser>
        <c:ser>
          <c:idx val="1"/>
          <c:order val="1"/>
          <c:tx>
            <c:strRef>
              <c:f>Sheet1!$C$1</c:f>
              <c:strCache>
                <c:ptCount val="1"/>
                <c:pt idx="0">
                  <c:v>Internal Medicine</c:v>
                </c:pt>
              </c:strCache>
            </c:strRef>
          </c:tx>
          <c:invertIfNegative val="0"/>
          <c:cat>
            <c:strRef>
              <c:f>Sheet1!$A$2:$A$5</c:f>
              <c:strCache>
                <c:ptCount val="4"/>
                <c:pt idx="0">
                  <c:v>Under 18 years</c:v>
                </c:pt>
                <c:pt idx="1">
                  <c:v>18-44 years</c:v>
                </c:pt>
                <c:pt idx="2">
                  <c:v>45-64 years</c:v>
                </c:pt>
                <c:pt idx="3">
                  <c:v>65 years and older</c:v>
                </c:pt>
              </c:strCache>
            </c:strRef>
          </c:cat>
          <c:val>
            <c:numRef>
              <c:f>Sheet1!$C$2:$C$5</c:f>
              <c:numCache>
                <c:formatCode>0.0%</c:formatCode>
                <c:ptCount val="4"/>
                <c:pt idx="0">
                  <c:v>0</c:v>
                </c:pt>
                <c:pt idx="1">
                  <c:v>0.14099999999999999</c:v>
                </c:pt>
                <c:pt idx="2">
                  <c:v>0.187</c:v>
                </c:pt>
                <c:pt idx="3">
                  <c:v>0.20100000000000001</c:v>
                </c:pt>
              </c:numCache>
            </c:numRef>
          </c:val>
        </c:ser>
        <c:dLbls>
          <c:showLegendKey val="0"/>
          <c:showVal val="0"/>
          <c:showCatName val="0"/>
          <c:showSerName val="0"/>
          <c:showPercent val="0"/>
          <c:showBubbleSize val="0"/>
        </c:dLbls>
        <c:gapWidth val="150"/>
        <c:shape val="box"/>
        <c:axId val="146344544"/>
        <c:axId val="147480760"/>
        <c:axId val="0"/>
      </c:bar3DChart>
      <c:catAx>
        <c:axId val="146344544"/>
        <c:scaling>
          <c:orientation val="minMax"/>
        </c:scaling>
        <c:delete val="0"/>
        <c:axPos val="b"/>
        <c:numFmt formatCode="General" sourceLinked="0"/>
        <c:majorTickMark val="out"/>
        <c:minorTickMark val="none"/>
        <c:tickLblPos val="nextTo"/>
        <c:crossAx val="147480760"/>
        <c:crosses val="autoZero"/>
        <c:auto val="1"/>
        <c:lblAlgn val="ctr"/>
        <c:lblOffset val="100"/>
        <c:noMultiLvlLbl val="0"/>
      </c:catAx>
      <c:valAx>
        <c:axId val="147480760"/>
        <c:scaling>
          <c:orientation val="minMax"/>
        </c:scaling>
        <c:delete val="0"/>
        <c:axPos val="l"/>
        <c:majorGridlines/>
        <c:numFmt formatCode="0.0%" sourceLinked="1"/>
        <c:majorTickMark val="out"/>
        <c:minorTickMark val="none"/>
        <c:tickLblPos val="nextTo"/>
        <c:crossAx val="146344544"/>
        <c:crosses val="autoZero"/>
        <c:crossBetween val="between"/>
      </c:valAx>
    </c:plotArea>
    <c:legend>
      <c:legendPos val="r"/>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Visits by women to primary care physicians</a:t>
            </a: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Sheet1!$B$7</c:f>
              <c:strCache>
                <c:ptCount val="1"/>
                <c:pt idx="0">
                  <c:v>Family Medicine</c:v>
                </c:pt>
              </c:strCache>
            </c:strRef>
          </c:tx>
          <c:invertIfNegative val="0"/>
          <c:cat>
            <c:strRef>
              <c:f>Sheet1!$A$8:$A$11</c:f>
              <c:strCache>
                <c:ptCount val="4"/>
                <c:pt idx="0">
                  <c:v>Under 18 years</c:v>
                </c:pt>
                <c:pt idx="1">
                  <c:v>18-44 years</c:v>
                </c:pt>
                <c:pt idx="2">
                  <c:v>45-64 years</c:v>
                </c:pt>
                <c:pt idx="3">
                  <c:v>65 years and over</c:v>
                </c:pt>
              </c:strCache>
            </c:strRef>
          </c:cat>
          <c:val>
            <c:numRef>
              <c:f>Sheet1!$B$8:$B$11</c:f>
              <c:numCache>
                <c:formatCode>0.0%</c:formatCode>
                <c:ptCount val="4"/>
                <c:pt idx="0">
                  <c:v>0.17599999999999999</c:v>
                </c:pt>
                <c:pt idx="1">
                  <c:v>0.26600000000000001</c:v>
                </c:pt>
                <c:pt idx="2">
                  <c:v>0.249</c:v>
                </c:pt>
                <c:pt idx="3">
                  <c:v>0.192</c:v>
                </c:pt>
              </c:numCache>
            </c:numRef>
          </c:val>
        </c:ser>
        <c:ser>
          <c:idx val="1"/>
          <c:order val="1"/>
          <c:tx>
            <c:strRef>
              <c:f>Sheet1!$C$7</c:f>
              <c:strCache>
                <c:ptCount val="1"/>
                <c:pt idx="0">
                  <c:v>Internal Medicine</c:v>
                </c:pt>
              </c:strCache>
            </c:strRef>
          </c:tx>
          <c:invertIfNegative val="0"/>
          <c:cat>
            <c:strRef>
              <c:f>Sheet1!$A$8:$A$11</c:f>
              <c:strCache>
                <c:ptCount val="4"/>
                <c:pt idx="0">
                  <c:v>Under 18 years</c:v>
                </c:pt>
                <c:pt idx="1">
                  <c:v>18-44 years</c:v>
                </c:pt>
                <c:pt idx="2">
                  <c:v>45-64 years</c:v>
                </c:pt>
                <c:pt idx="3">
                  <c:v>65 years and over</c:v>
                </c:pt>
              </c:strCache>
            </c:strRef>
          </c:cat>
          <c:val>
            <c:numRef>
              <c:f>Sheet1!$C$8:$C$11</c:f>
              <c:numCache>
                <c:formatCode>0.0%</c:formatCode>
                <c:ptCount val="4"/>
                <c:pt idx="0">
                  <c:v>0</c:v>
                </c:pt>
                <c:pt idx="1">
                  <c:v>9.6000000000000002E-2</c:v>
                </c:pt>
                <c:pt idx="2">
                  <c:v>0.17599999999999999</c:v>
                </c:pt>
                <c:pt idx="3">
                  <c:v>0.26</c:v>
                </c:pt>
              </c:numCache>
            </c:numRef>
          </c:val>
        </c:ser>
        <c:dLbls>
          <c:showLegendKey val="0"/>
          <c:showVal val="0"/>
          <c:showCatName val="0"/>
          <c:showSerName val="0"/>
          <c:showPercent val="0"/>
          <c:showBubbleSize val="0"/>
        </c:dLbls>
        <c:gapWidth val="150"/>
        <c:shape val="box"/>
        <c:axId val="149318968"/>
        <c:axId val="149327544"/>
        <c:axId val="0"/>
      </c:bar3DChart>
      <c:catAx>
        <c:axId val="149318968"/>
        <c:scaling>
          <c:orientation val="minMax"/>
        </c:scaling>
        <c:delete val="0"/>
        <c:axPos val="b"/>
        <c:numFmt formatCode="General" sourceLinked="0"/>
        <c:majorTickMark val="out"/>
        <c:minorTickMark val="none"/>
        <c:tickLblPos val="nextTo"/>
        <c:crossAx val="149327544"/>
        <c:crosses val="autoZero"/>
        <c:auto val="1"/>
        <c:lblAlgn val="ctr"/>
        <c:lblOffset val="100"/>
        <c:noMultiLvlLbl val="0"/>
      </c:catAx>
      <c:valAx>
        <c:axId val="149327544"/>
        <c:scaling>
          <c:orientation val="minMax"/>
        </c:scaling>
        <c:delete val="0"/>
        <c:axPos val="l"/>
        <c:majorGridlines/>
        <c:numFmt formatCode="0.0%" sourceLinked="1"/>
        <c:majorTickMark val="out"/>
        <c:minorTickMark val="none"/>
        <c:tickLblPos val="nextTo"/>
        <c:crossAx val="149318968"/>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sz="quarter"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4100" name="Rectangle 4"/>
          <p:cNvSpPr>
            <a:spLocks noGrp="1" noChangeArrowheads="1"/>
          </p:cNvSpPr>
          <p:nvPr>
            <p:ph type="ftr" sz="quarter" idx="2"/>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4101" name="Rectangle 5"/>
          <p:cNvSpPr>
            <a:spLocks noGrp="1" noChangeArrowheads="1"/>
          </p:cNvSpPr>
          <p:nvPr>
            <p:ph type="sldNum" sz="quarter" idx="3"/>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AD6C53BE-5EA8-4E8F-9786-D60BB0C313BD}" type="slidenum">
              <a:rPr lang="en-US"/>
              <a:pPr/>
              <a:t>‹#›</a:t>
            </a:fld>
            <a:endParaRPr lang="en-US"/>
          </a:p>
        </p:txBody>
      </p:sp>
    </p:spTree>
    <p:extLst>
      <p:ext uri="{BB962C8B-B14F-4D97-AF65-F5344CB8AC3E}">
        <p14:creationId xmlns:p14="http://schemas.microsoft.com/office/powerpoint/2010/main" val="1283373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87EA230B-286E-4BDE-9D9C-6DFB1C573571}" type="slidenum">
              <a:rPr lang="en-US"/>
              <a:pPr/>
              <a:t>‹#›</a:t>
            </a:fld>
            <a:endParaRPr lang="en-US"/>
          </a:p>
        </p:txBody>
      </p:sp>
    </p:spTree>
    <p:extLst>
      <p:ext uri="{BB962C8B-B14F-4D97-AF65-F5344CB8AC3E}">
        <p14:creationId xmlns:p14="http://schemas.microsoft.com/office/powerpoint/2010/main" val="12444430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3B8E90-6D58-49E9-B3E4-D34F34C5EF07}" type="slidenum">
              <a:rPr lang="en-US"/>
              <a:pPr/>
              <a:t>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Before we get started there are four important points you should know about a career in family</a:t>
            </a:r>
          </a:p>
          <a:p>
            <a:r>
              <a:rPr lang="en-US" sz="1200" b="0" i="0" u="none" strike="noStrike" kern="1200" baseline="0" dirty="0" smtClean="0">
                <a:solidFill>
                  <a:schemeClr val="tx1"/>
                </a:solidFill>
                <a:latin typeface="Arial" charset="0"/>
                <a:ea typeface="+mn-ea"/>
                <a:cs typeface="+mn-cs"/>
              </a:rPr>
              <a:t>medicine:</a:t>
            </a:r>
          </a:p>
          <a:p>
            <a:r>
              <a:rPr lang="en-US" sz="1200" b="0" i="0" u="none" strike="noStrike" kern="1200" baseline="0" dirty="0" smtClean="0">
                <a:solidFill>
                  <a:schemeClr val="tx1"/>
                </a:solidFill>
                <a:latin typeface="Arial" charset="0"/>
                <a:ea typeface="+mn-ea"/>
                <a:cs typeface="+mn-cs"/>
              </a:rPr>
              <a:t>1. Family medicine </a:t>
            </a:r>
            <a:r>
              <a:rPr lang="en-US" sz="1200" b="0" i="0" u="none" strike="noStrike" kern="1200" baseline="0" smtClean="0">
                <a:solidFill>
                  <a:schemeClr val="tx1"/>
                </a:solidFill>
                <a:latin typeface="Arial" charset="0"/>
                <a:ea typeface="+mn-ea"/>
                <a:cs typeface="+mn-cs"/>
              </a:rPr>
              <a:t>is a satisfying </a:t>
            </a:r>
            <a:r>
              <a:rPr lang="en-US" sz="1200" b="0" i="0" u="none" strike="noStrike" kern="1200" baseline="0" dirty="0" smtClean="0">
                <a:solidFill>
                  <a:schemeClr val="tx1"/>
                </a:solidFill>
                <a:latin typeface="Arial" charset="0"/>
                <a:ea typeface="+mn-ea"/>
                <a:cs typeface="+mn-cs"/>
              </a:rPr>
              <a:t>career and an ideal specialty choice for students</a:t>
            </a:r>
          </a:p>
          <a:p>
            <a:r>
              <a:rPr lang="en-US" sz="1200" b="0" i="0" u="none" strike="noStrike" kern="1200" baseline="0" dirty="0" smtClean="0">
                <a:solidFill>
                  <a:schemeClr val="tx1"/>
                </a:solidFill>
                <a:latin typeface="Arial" charset="0"/>
                <a:ea typeface="+mn-ea"/>
                <a:cs typeface="+mn-cs"/>
              </a:rPr>
              <a:t>who like getting to know their patients as much as they like getting to know their patients’</a:t>
            </a:r>
          </a:p>
          <a:p>
            <a:r>
              <a:rPr lang="en-US" sz="1200" b="0" i="0" u="none" strike="noStrike" kern="1200" baseline="0" dirty="0" smtClean="0">
                <a:solidFill>
                  <a:schemeClr val="tx1"/>
                </a:solidFill>
                <a:latin typeface="Arial" charset="0"/>
                <a:ea typeface="+mn-ea"/>
                <a:cs typeface="+mn-cs"/>
              </a:rPr>
              <a:t>diagnoses.</a:t>
            </a:r>
          </a:p>
          <a:p>
            <a:r>
              <a:rPr lang="en-US" sz="1200" b="0" i="0" u="none" strike="noStrike" kern="1200" baseline="0" dirty="0" smtClean="0">
                <a:solidFill>
                  <a:schemeClr val="tx1"/>
                </a:solidFill>
                <a:latin typeface="Arial" charset="0"/>
                <a:ea typeface="+mn-ea"/>
                <a:cs typeface="+mn-cs"/>
              </a:rPr>
              <a:t>2. It is intellectually stimulating and personally rewarding to care for families and individuals over</a:t>
            </a:r>
          </a:p>
          <a:p>
            <a:r>
              <a:rPr lang="en-US" sz="1200" b="0" i="0" u="none" strike="noStrike" kern="1200" baseline="0" dirty="0" smtClean="0">
                <a:solidFill>
                  <a:schemeClr val="tx1"/>
                </a:solidFill>
                <a:latin typeface="Arial" charset="0"/>
                <a:ea typeface="+mn-ea"/>
                <a:cs typeface="+mn-cs"/>
              </a:rPr>
              <a:t>time – through various life stages and during routine and significant events. It forges a</a:t>
            </a:r>
          </a:p>
          <a:p>
            <a:r>
              <a:rPr lang="en-US" sz="1200" b="0" i="0" u="none" strike="noStrike" kern="1200" baseline="0" dirty="0" smtClean="0">
                <a:solidFill>
                  <a:schemeClr val="tx1"/>
                </a:solidFill>
                <a:latin typeface="Arial" charset="0"/>
                <a:ea typeface="+mn-ea"/>
                <a:cs typeface="+mn-cs"/>
              </a:rPr>
              <a:t>patient/doctor relationship unlike any other specialty. And we know that this is exactly what</a:t>
            </a:r>
          </a:p>
          <a:p>
            <a:r>
              <a:rPr lang="en-US" sz="1200" b="0" i="0" u="none" strike="noStrike" kern="1200" baseline="0" dirty="0" smtClean="0">
                <a:solidFill>
                  <a:schemeClr val="tx1"/>
                </a:solidFill>
                <a:latin typeface="Arial" charset="0"/>
                <a:ea typeface="+mn-ea"/>
                <a:cs typeface="+mn-cs"/>
              </a:rPr>
              <a:t>patients want.</a:t>
            </a:r>
          </a:p>
          <a:p>
            <a:r>
              <a:rPr lang="en-US" sz="1200" b="0" i="0" u="none" strike="noStrike" kern="1200" baseline="0" dirty="0" smtClean="0">
                <a:solidFill>
                  <a:schemeClr val="tx1"/>
                </a:solidFill>
                <a:latin typeface="Arial" charset="0"/>
                <a:ea typeface="+mn-ea"/>
                <a:cs typeface="+mn-cs"/>
              </a:rPr>
              <a:t>3. Recent research confirms that family medicine has more impact on population and individual</a:t>
            </a:r>
          </a:p>
          <a:p>
            <a:r>
              <a:rPr lang="en-US" sz="1200" b="0" i="0" u="none" strike="noStrike" kern="1200" baseline="0" dirty="0" smtClean="0">
                <a:solidFill>
                  <a:schemeClr val="tx1"/>
                </a:solidFill>
                <a:latin typeface="Arial" charset="0"/>
                <a:ea typeface="+mn-ea"/>
                <a:cs typeface="+mn-cs"/>
              </a:rPr>
              <a:t>health than other specialties and that family physicians are highly valued for their diagnostic and</a:t>
            </a:r>
          </a:p>
          <a:p>
            <a:r>
              <a:rPr lang="en-US" sz="1200" b="0" i="0" u="none" strike="noStrike" kern="1200" baseline="0" dirty="0" smtClean="0">
                <a:solidFill>
                  <a:schemeClr val="tx1"/>
                </a:solidFill>
                <a:latin typeface="Arial" charset="0"/>
                <a:ea typeface="+mn-ea"/>
                <a:cs typeface="+mn-cs"/>
              </a:rPr>
              <a:t>patient advocacy skills.</a:t>
            </a:r>
          </a:p>
          <a:p>
            <a:r>
              <a:rPr lang="en-US" sz="1200" b="0" i="0" u="none" strike="noStrike" kern="1200" baseline="0" dirty="0" smtClean="0">
                <a:solidFill>
                  <a:schemeClr val="tx1"/>
                </a:solidFill>
                <a:latin typeface="Arial" charset="0"/>
                <a:ea typeface="+mn-ea"/>
                <a:cs typeface="+mn-cs"/>
              </a:rPr>
              <a:t>4. Being able to follow patients throughout their entire lives helps to ensure that men, women</a:t>
            </a:r>
          </a:p>
          <a:p>
            <a:r>
              <a:rPr lang="en-US" sz="1200" b="0" i="0" u="none" strike="noStrike" kern="1200" baseline="0" dirty="0" smtClean="0">
                <a:solidFill>
                  <a:schemeClr val="tx1"/>
                </a:solidFill>
                <a:latin typeface="Arial" charset="0"/>
                <a:ea typeface="+mn-ea"/>
                <a:cs typeface="+mn-cs"/>
              </a:rPr>
              <a:t>and children get the appropriate screening and preventive services well before they have</a:t>
            </a:r>
          </a:p>
          <a:p>
            <a:r>
              <a:rPr lang="en-US" sz="1200" b="0" i="0" u="none" strike="noStrike" kern="1200" baseline="0" dirty="0" smtClean="0">
                <a:solidFill>
                  <a:schemeClr val="tx1"/>
                </a:solidFill>
                <a:latin typeface="Arial" charset="0"/>
                <a:ea typeface="+mn-ea"/>
                <a:cs typeface="+mn-cs"/>
              </a:rPr>
              <a:t>established disease.</a:t>
            </a:r>
          </a:p>
        </p:txBody>
      </p:sp>
    </p:spTree>
    <p:extLst>
      <p:ext uri="{BB962C8B-B14F-4D97-AF65-F5344CB8AC3E}">
        <p14:creationId xmlns:p14="http://schemas.microsoft.com/office/powerpoint/2010/main" val="1321787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11</a:t>
            </a:fld>
            <a:endParaRPr lang="en-US"/>
          </a:p>
        </p:txBody>
      </p:sp>
    </p:spTree>
    <p:extLst>
      <p:ext uri="{BB962C8B-B14F-4D97-AF65-F5344CB8AC3E}">
        <p14:creationId xmlns:p14="http://schemas.microsoft.com/office/powerpoint/2010/main" val="847906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In a nutshell, family medicine is the most versatile of all physician specialties and the only</a:t>
            </a:r>
          </a:p>
          <a:p>
            <a:r>
              <a:rPr lang="en-US" sz="1200" b="0" i="0" u="none" strike="noStrike" kern="1200" baseline="0" dirty="0" smtClean="0">
                <a:solidFill>
                  <a:schemeClr val="tx1"/>
                </a:solidFill>
                <a:latin typeface="Arial" charset="0"/>
                <a:ea typeface="+mn-ea"/>
                <a:cs typeface="+mn-cs"/>
              </a:rPr>
              <a:t>primary care specialty that provides comprehensive medical care to patients of both sexes and</a:t>
            </a:r>
          </a:p>
          <a:p>
            <a:r>
              <a:rPr lang="en-US" sz="1200" b="0" i="0" u="none" strike="noStrike" kern="1200" baseline="0" dirty="0" smtClean="0">
                <a:solidFill>
                  <a:schemeClr val="tx1"/>
                </a:solidFill>
                <a:latin typeface="Arial" charset="0"/>
                <a:ea typeface="+mn-ea"/>
                <a:cs typeface="+mn-cs"/>
              </a:rPr>
              <a:t>all ages within the context of family and community.</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Though there are several similarities between family medicine and other primary care</a:t>
            </a:r>
          </a:p>
          <a:p>
            <a:r>
              <a:rPr lang="en-US" sz="1200" b="0" i="0" u="none" strike="noStrike" kern="1200" baseline="0" dirty="0" smtClean="0">
                <a:solidFill>
                  <a:schemeClr val="tx1"/>
                </a:solidFill>
                <a:latin typeface="Arial" charset="0"/>
                <a:ea typeface="+mn-ea"/>
                <a:cs typeface="+mn-cs"/>
              </a:rPr>
              <a:t>specialties, such as internal medicine, these graphics show that family physicians have an</a:t>
            </a:r>
          </a:p>
          <a:p>
            <a:r>
              <a:rPr lang="en-US" sz="1200" b="0" i="0" u="none" strike="noStrike" kern="1200" baseline="0" dirty="0" smtClean="0">
                <a:solidFill>
                  <a:schemeClr val="tx1"/>
                </a:solidFill>
                <a:latin typeface="Arial" charset="0"/>
                <a:ea typeface="+mn-ea"/>
                <a:cs typeface="+mn-cs"/>
              </a:rPr>
              <a:t>unprecedented opportunity to have an impact on the health of an individual patient over that</a:t>
            </a:r>
          </a:p>
          <a:p>
            <a:r>
              <a:rPr lang="en-US" sz="1200" b="0" i="0" u="none" strike="noStrike" kern="1200" baseline="0" dirty="0" smtClean="0">
                <a:solidFill>
                  <a:schemeClr val="tx1"/>
                </a:solidFill>
                <a:latin typeface="Arial" charset="0"/>
                <a:ea typeface="+mn-ea"/>
                <a:cs typeface="+mn-cs"/>
              </a:rPr>
              <a:t>person’s entire lifetime.</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Being able to follow patients through key life stages helps the physician ensure that men,</a:t>
            </a:r>
          </a:p>
          <a:p>
            <a:r>
              <a:rPr lang="en-US" sz="1200" b="0" i="0" u="none" strike="noStrike" kern="1200" baseline="0" dirty="0" smtClean="0">
                <a:solidFill>
                  <a:schemeClr val="tx1"/>
                </a:solidFill>
                <a:latin typeface="Arial" charset="0"/>
                <a:ea typeface="+mn-ea"/>
                <a:cs typeface="+mn-cs"/>
              </a:rPr>
              <a:t>women and children get the appropriate screening and preventive services long before they</a:t>
            </a:r>
          </a:p>
          <a:p>
            <a:r>
              <a:rPr lang="en-US" sz="1200" b="0" i="0" u="none" strike="noStrike" kern="1200" baseline="0" dirty="0" smtClean="0">
                <a:solidFill>
                  <a:schemeClr val="tx1"/>
                </a:solidFill>
                <a:latin typeface="Arial" charset="0"/>
                <a:ea typeface="+mn-ea"/>
                <a:cs typeface="+mn-cs"/>
              </a:rPr>
              <a:t>have established disease.</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Another key distinction between family physicians and internists is that the vast majority of</a:t>
            </a:r>
          </a:p>
          <a:p>
            <a:r>
              <a:rPr lang="en-US" sz="1200" b="0" i="0" u="none" strike="noStrike" kern="1200" baseline="0" dirty="0" smtClean="0">
                <a:solidFill>
                  <a:schemeClr val="tx1"/>
                </a:solidFill>
                <a:latin typeface="Arial" charset="0"/>
                <a:ea typeface="+mn-ea"/>
                <a:cs typeface="+mn-cs"/>
              </a:rPr>
              <a:t>internal medicine residents don’t plan to work in a primary care setting. </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12</a:t>
            </a:fld>
            <a:endParaRPr lang="en-US"/>
          </a:p>
        </p:txBody>
      </p:sp>
    </p:spTree>
    <p:extLst>
      <p:ext uri="{BB962C8B-B14F-4D97-AF65-F5344CB8AC3E}">
        <p14:creationId xmlns:p14="http://schemas.microsoft.com/office/powerpoint/2010/main" val="275021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A national market research firm asked subspecialists what they valued most about</a:t>
            </a:r>
          </a:p>
          <a:p>
            <a:r>
              <a:rPr lang="en-US" sz="1200" b="0" i="0" u="none" strike="noStrike" kern="1200" baseline="0" dirty="0" smtClean="0">
                <a:solidFill>
                  <a:schemeClr val="tx1"/>
                </a:solidFill>
                <a:latin typeface="Arial" charset="0"/>
                <a:ea typeface="+mn-ea"/>
                <a:cs typeface="+mn-cs"/>
              </a:rPr>
              <a:t>family physicians. Subspecialties said that family physicians are the best suited specialty to:</a:t>
            </a:r>
          </a:p>
          <a:p>
            <a:r>
              <a:rPr lang="en-US" sz="1200" b="0" i="0" u="none" strike="noStrike" kern="1200" baseline="0" dirty="0" smtClean="0">
                <a:solidFill>
                  <a:schemeClr val="tx1"/>
                </a:solidFill>
                <a:latin typeface="Arial" charset="0"/>
                <a:ea typeface="+mn-ea"/>
                <a:cs typeface="+mn-cs"/>
              </a:rPr>
              <a:t>• act as a partner to patients</a:t>
            </a:r>
          </a:p>
          <a:p>
            <a:r>
              <a:rPr lang="en-US" sz="1200" b="0" i="0" u="none" strike="noStrike" kern="1200" baseline="0" dirty="0" smtClean="0">
                <a:solidFill>
                  <a:schemeClr val="tx1"/>
                </a:solidFill>
                <a:latin typeface="Arial" charset="0"/>
                <a:ea typeface="+mn-ea"/>
                <a:cs typeface="+mn-cs"/>
              </a:rPr>
              <a:t>• know a patient’s long-term medical history</a:t>
            </a:r>
          </a:p>
          <a:p>
            <a:r>
              <a:rPr lang="en-US" sz="1200" b="0" i="0" u="none" strike="noStrike" kern="1200" baseline="0" dirty="0" smtClean="0">
                <a:solidFill>
                  <a:schemeClr val="tx1"/>
                </a:solidFill>
                <a:latin typeface="Arial" charset="0"/>
                <a:ea typeface="+mn-ea"/>
                <a:cs typeface="+mn-cs"/>
              </a:rPr>
              <a:t>• provide preventive care</a:t>
            </a:r>
          </a:p>
          <a:p>
            <a:r>
              <a:rPr lang="en-US" sz="1200" b="0" i="0" u="none" strike="noStrike" kern="1200" baseline="0" dirty="0" smtClean="0">
                <a:solidFill>
                  <a:schemeClr val="tx1"/>
                </a:solidFill>
                <a:latin typeface="Arial" charset="0"/>
                <a:ea typeface="+mn-ea"/>
                <a:cs typeface="+mn-cs"/>
              </a:rPr>
              <a:t>• care for patients with complex medical problems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People who become patients value their relationships with family physicians above all else.</a:t>
            </a:r>
          </a:p>
          <a:p>
            <a:r>
              <a:rPr lang="en-US" sz="1200" b="0" i="0" u="none" strike="noStrike" kern="1200" baseline="0" dirty="0" smtClean="0">
                <a:solidFill>
                  <a:schemeClr val="tx1"/>
                </a:solidFill>
                <a:latin typeface="Arial" charset="0"/>
                <a:ea typeface="+mn-ea"/>
                <a:cs typeface="+mn-cs"/>
              </a:rPr>
              <a:t>The value of the patient-doctor relationships is especially emphasized in family medicine</a:t>
            </a:r>
          </a:p>
          <a:p>
            <a:r>
              <a:rPr lang="en-US" sz="1200" b="0" i="0" u="none" strike="noStrike" kern="1200" baseline="0" dirty="0" smtClean="0">
                <a:solidFill>
                  <a:schemeClr val="tx1"/>
                </a:solidFill>
                <a:latin typeface="Arial" charset="0"/>
                <a:ea typeface="+mn-ea"/>
                <a:cs typeface="+mn-cs"/>
              </a:rPr>
              <a:t>training and it creates unique opportunities to make a difference in the lives of patients and their</a:t>
            </a:r>
          </a:p>
          <a:p>
            <a:r>
              <a:rPr lang="en-US" sz="1200" b="0" i="0" u="none" strike="noStrike" kern="1200" baseline="0" dirty="0" smtClean="0">
                <a:solidFill>
                  <a:schemeClr val="tx1"/>
                </a:solidFill>
                <a:latin typeface="Arial" charset="0"/>
                <a:ea typeface="+mn-ea"/>
                <a:cs typeface="+mn-cs"/>
              </a:rPr>
              <a:t>families.</a:t>
            </a:r>
          </a:p>
          <a:p>
            <a:endParaRPr lang="en-US" sz="1200" b="0" i="0" u="none" strike="noStrike" kern="1200" baseline="0" dirty="0" smtClean="0">
              <a:solidFill>
                <a:schemeClr val="tx1"/>
              </a:solidFill>
              <a:latin typeface="Arial" charset="0"/>
              <a:ea typeface="+mn-ea"/>
              <a:cs typeface="+mn-cs"/>
            </a:endParaRPr>
          </a:p>
          <a:p>
            <a:r>
              <a:rPr lang="en-US" sz="1200" b="0" i="1" u="none" strike="noStrike" kern="1200" baseline="0" dirty="0" smtClean="0">
                <a:solidFill>
                  <a:schemeClr val="tx1"/>
                </a:solidFill>
                <a:latin typeface="Arial" charset="0"/>
                <a:ea typeface="+mn-ea"/>
                <a:cs typeface="+mn-cs"/>
              </a:rPr>
              <a:t>Include examples from your experience such as a time when a </a:t>
            </a:r>
            <a:r>
              <a:rPr lang="en-US" sz="1200" b="0" i="1" u="none" strike="noStrike" kern="1200" baseline="0" dirty="0" err="1" smtClean="0">
                <a:solidFill>
                  <a:schemeClr val="tx1"/>
                </a:solidFill>
                <a:latin typeface="Arial" charset="0"/>
                <a:ea typeface="+mn-ea"/>
                <a:cs typeface="+mn-cs"/>
              </a:rPr>
              <a:t>suspecialist</a:t>
            </a:r>
            <a:r>
              <a:rPr lang="en-US" sz="1200" b="0" i="1" u="none" strike="noStrike" kern="1200" baseline="0" dirty="0" smtClean="0">
                <a:solidFill>
                  <a:schemeClr val="tx1"/>
                </a:solidFill>
                <a:latin typeface="Arial" charset="0"/>
                <a:ea typeface="+mn-ea"/>
                <a:cs typeface="+mn-cs"/>
              </a:rPr>
              <a:t> depended on you to</a:t>
            </a:r>
          </a:p>
          <a:p>
            <a:r>
              <a:rPr lang="en-US" sz="1200" b="0" i="1" u="none" strike="noStrike" kern="1200" baseline="0" dirty="0" smtClean="0">
                <a:solidFill>
                  <a:schemeClr val="tx1"/>
                </a:solidFill>
                <a:latin typeface="Arial" charset="0"/>
                <a:ea typeface="+mn-ea"/>
                <a:cs typeface="+mn-cs"/>
              </a:rPr>
              <a:t>track the patient’s clinical course, or a time when the patient relied on you to explain the</a:t>
            </a:r>
          </a:p>
          <a:p>
            <a:r>
              <a:rPr lang="en-US" sz="1200" b="0" i="1" u="none" strike="noStrike" kern="1200" baseline="0" dirty="0" smtClean="0">
                <a:solidFill>
                  <a:schemeClr val="tx1"/>
                </a:solidFill>
                <a:latin typeface="Arial" charset="0"/>
                <a:ea typeface="+mn-ea"/>
                <a:cs typeface="+mn-cs"/>
              </a:rPr>
              <a:t>treatment and plan of the subspecialist.</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14</a:t>
            </a:fld>
            <a:endParaRPr lang="en-US"/>
          </a:p>
        </p:txBody>
      </p:sp>
    </p:spTree>
    <p:extLst>
      <p:ext uri="{BB962C8B-B14F-4D97-AF65-F5344CB8AC3E}">
        <p14:creationId xmlns:p14="http://schemas.microsoft.com/office/powerpoint/2010/main" val="315087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Family physicians are trained to go beyond the routine family medical history and to use tools</a:t>
            </a:r>
          </a:p>
          <a:p>
            <a:r>
              <a:rPr lang="en-US" sz="1200" b="0" i="0" u="none" strike="noStrike" kern="1200" baseline="0" dirty="0" smtClean="0">
                <a:solidFill>
                  <a:schemeClr val="tx1"/>
                </a:solidFill>
                <a:latin typeface="Arial" charset="0"/>
                <a:ea typeface="+mn-ea"/>
                <a:cs typeface="+mn-cs"/>
              </a:rPr>
              <a:t>such as genograms to gain a better understanding of a patient’s situation. These tools and FPs'</a:t>
            </a:r>
          </a:p>
          <a:p>
            <a:r>
              <a:rPr lang="en-US" sz="1200" b="0" i="0" u="none" strike="noStrike" kern="1200" baseline="0" dirty="0" smtClean="0">
                <a:solidFill>
                  <a:schemeClr val="tx1"/>
                </a:solidFill>
                <a:latin typeface="Arial" charset="0"/>
                <a:ea typeface="+mn-ea"/>
                <a:cs typeface="+mn-cs"/>
              </a:rPr>
              <a:t>orientation to the whole person help a family physician know how family patterns and</a:t>
            </a:r>
          </a:p>
          <a:p>
            <a:r>
              <a:rPr lang="en-US" sz="1200" b="0" i="0" u="none" strike="noStrike" kern="1200" baseline="0" dirty="0" smtClean="0">
                <a:solidFill>
                  <a:schemeClr val="tx1"/>
                </a:solidFill>
                <a:latin typeface="Arial" charset="0"/>
                <a:ea typeface="+mn-ea"/>
                <a:cs typeface="+mn-cs"/>
              </a:rPr>
              <a:t>imbalances might affect illness management and reveal sources of support that may inhibit or</a:t>
            </a:r>
          </a:p>
          <a:p>
            <a:r>
              <a:rPr lang="en-US" sz="1200" b="0" i="0" u="none" strike="noStrike" kern="1200" baseline="0" dirty="0" smtClean="0">
                <a:solidFill>
                  <a:schemeClr val="tx1"/>
                </a:solidFill>
                <a:latin typeface="Arial" charset="0"/>
                <a:ea typeface="+mn-ea"/>
                <a:cs typeface="+mn-cs"/>
              </a:rPr>
              <a:t>contribute to well being.</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Family physicians integrate biomedical and psychosocial factors into every patient visit often</a:t>
            </a:r>
          </a:p>
          <a:p>
            <a:r>
              <a:rPr lang="en-US" sz="1200" b="0" i="0" u="none" strike="noStrike" kern="1200" baseline="0" dirty="0" smtClean="0">
                <a:solidFill>
                  <a:schemeClr val="tx1"/>
                </a:solidFill>
                <a:latin typeface="Arial" charset="0"/>
                <a:ea typeface="+mn-ea"/>
                <a:cs typeface="+mn-cs"/>
              </a:rPr>
              <a:t>spending time with the patient discussing issues that may not have anything to do with their</a:t>
            </a:r>
          </a:p>
          <a:p>
            <a:r>
              <a:rPr lang="en-US" sz="1200" b="0" i="0" u="none" strike="noStrike" kern="1200" baseline="0" dirty="0" smtClean="0">
                <a:solidFill>
                  <a:schemeClr val="tx1"/>
                </a:solidFill>
                <a:latin typeface="Arial" charset="0"/>
                <a:ea typeface="+mn-ea"/>
                <a:cs typeface="+mn-cs"/>
              </a:rPr>
              <a:t>current complaint.</a:t>
            </a:r>
          </a:p>
          <a:p>
            <a:endParaRPr lang="en-US" sz="1200" b="0" i="0" u="none" strike="noStrike" kern="1200" baseline="0" dirty="0" smtClean="0">
              <a:solidFill>
                <a:schemeClr val="tx1"/>
              </a:solidFill>
              <a:latin typeface="Arial" charset="0"/>
              <a:ea typeface="+mn-ea"/>
              <a:cs typeface="+mn-cs"/>
            </a:endParaRPr>
          </a:p>
          <a:p>
            <a:r>
              <a:rPr lang="en-US" sz="1200" b="0" i="1" u="none" strike="noStrike" kern="1200" baseline="0" dirty="0" smtClean="0">
                <a:solidFill>
                  <a:schemeClr val="tx1"/>
                </a:solidFill>
                <a:latin typeface="Arial" charset="0"/>
                <a:ea typeface="+mn-ea"/>
                <a:cs typeface="+mn-cs"/>
              </a:rPr>
              <a:t>Include examples from your experience such as a time when the patient’s chief complaint was</a:t>
            </a:r>
          </a:p>
          <a:p>
            <a:r>
              <a:rPr lang="en-US" sz="1200" b="0" i="1" u="none" strike="noStrike" kern="1200" baseline="0" dirty="0" smtClean="0">
                <a:solidFill>
                  <a:schemeClr val="tx1"/>
                </a:solidFill>
                <a:latin typeface="Arial" charset="0"/>
                <a:ea typeface="+mn-ea"/>
                <a:cs typeface="+mn-cs"/>
              </a:rPr>
              <a:t>not the true reason for their visit and how you arrived at what was really on the patient’s mind,</a:t>
            </a:r>
          </a:p>
          <a:p>
            <a:r>
              <a:rPr lang="en-US" sz="1200" b="0" i="1" u="none" strike="noStrike" kern="1200" baseline="0" dirty="0" smtClean="0">
                <a:solidFill>
                  <a:schemeClr val="tx1"/>
                </a:solidFill>
                <a:latin typeface="Arial" charset="0"/>
                <a:ea typeface="+mn-ea"/>
                <a:cs typeface="+mn-cs"/>
              </a:rPr>
              <a:t>how your ability to identify the true reason for the visit affected how much the patient trusted</a:t>
            </a:r>
          </a:p>
          <a:p>
            <a:r>
              <a:rPr lang="en-US" sz="1200" b="0" i="1" u="none" strike="noStrike" kern="1200" baseline="0" dirty="0" smtClean="0">
                <a:solidFill>
                  <a:schemeClr val="tx1"/>
                </a:solidFill>
                <a:latin typeface="Arial" charset="0"/>
                <a:ea typeface="+mn-ea"/>
                <a:cs typeface="+mn-cs"/>
              </a:rPr>
              <a:t>you.</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15</a:t>
            </a:fld>
            <a:endParaRPr lang="en-US"/>
          </a:p>
        </p:txBody>
      </p:sp>
    </p:spTree>
    <p:extLst>
      <p:ext uri="{BB962C8B-B14F-4D97-AF65-F5344CB8AC3E}">
        <p14:creationId xmlns:p14="http://schemas.microsoft.com/office/powerpoint/2010/main" val="165839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Family physicians are oriented to their patients' long-term health goals as well as the short-term</a:t>
            </a:r>
          </a:p>
          <a:p>
            <a:r>
              <a:rPr lang="en-US" sz="1200" b="0" i="0" u="none" strike="noStrike" kern="1200" baseline="0" dirty="0" smtClean="0">
                <a:solidFill>
                  <a:schemeClr val="tx1"/>
                </a:solidFill>
                <a:latin typeface="Arial" charset="0"/>
                <a:ea typeface="+mn-ea"/>
                <a:cs typeface="+mn-cs"/>
              </a:rPr>
              <a:t>interventions that their patients need.</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Family physicians’ unique bond with their patients and their families help create opportunities to</a:t>
            </a:r>
          </a:p>
          <a:p>
            <a:r>
              <a:rPr lang="en-US" sz="1200" b="0" i="0" u="none" strike="noStrike" kern="1200" baseline="0" dirty="0" smtClean="0">
                <a:solidFill>
                  <a:schemeClr val="tx1"/>
                </a:solidFill>
                <a:latin typeface="Arial" charset="0"/>
                <a:ea typeface="+mn-ea"/>
                <a:cs typeface="+mn-cs"/>
              </a:rPr>
              <a:t>monitor and tailor the care plans of their patients. For example, in a 15-minute illness visit that</a:t>
            </a:r>
          </a:p>
          <a:p>
            <a:r>
              <a:rPr lang="en-US" sz="1200" b="0" i="0" u="none" strike="noStrike" kern="1200" baseline="0" dirty="0" smtClean="0">
                <a:solidFill>
                  <a:schemeClr val="tx1"/>
                </a:solidFill>
                <a:latin typeface="Arial" charset="0"/>
                <a:ea typeface="+mn-ea"/>
                <a:cs typeface="+mn-cs"/>
              </a:rPr>
              <a:t>you might observe between a family physician and a patient, you likely would see the family</a:t>
            </a:r>
          </a:p>
          <a:p>
            <a:r>
              <a:rPr lang="en-US" sz="1200" b="0" i="0" u="none" strike="noStrike" kern="1200" baseline="0" dirty="0" smtClean="0">
                <a:solidFill>
                  <a:schemeClr val="tx1"/>
                </a:solidFill>
                <a:latin typeface="Arial" charset="0"/>
                <a:ea typeface="+mn-ea"/>
                <a:cs typeface="+mn-cs"/>
              </a:rPr>
              <a:t>physician casually visit with the patient at the beginning or end of the visit. Family physicians</a:t>
            </a:r>
          </a:p>
          <a:p>
            <a:r>
              <a:rPr lang="en-US" sz="1200" b="0" i="0" u="none" strike="noStrike" kern="1200" baseline="0" dirty="0" smtClean="0">
                <a:solidFill>
                  <a:schemeClr val="tx1"/>
                </a:solidFill>
                <a:latin typeface="Arial" charset="0"/>
                <a:ea typeface="+mn-ea"/>
                <a:cs typeface="+mn-cs"/>
              </a:rPr>
              <a:t>are particularly adept at using information from these open-ended conversations, which may</a:t>
            </a:r>
          </a:p>
          <a:p>
            <a:r>
              <a:rPr lang="en-US" sz="1200" b="0" i="0" u="none" strike="noStrike" kern="1200" baseline="0" dirty="0" smtClean="0">
                <a:solidFill>
                  <a:schemeClr val="tx1"/>
                </a:solidFill>
                <a:latin typeface="Arial" charset="0"/>
                <a:ea typeface="+mn-ea"/>
                <a:cs typeface="+mn-cs"/>
              </a:rPr>
              <a:t>appear to have limited medical value, to identify subtle signs of hidden disease, check the</a:t>
            </a:r>
          </a:p>
          <a:p>
            <a:r>
              <a:rPr lang="en-US" sz="1200" b="0" i="0" u="none" strike="noStrike" kern="1200" baseline="0" dirty="0" smtClean="0">
                <a:solidFill>
                  <a:schemeClr val="tx1"/>
                </a:solidFill>
                <a:latin typeface="Arial" charset="0"/>
                <a:ea typeface="+mn-ea"/>
                <a:cs typeface="+mn-cs"/>
              </a:rPr>
              <a:t>health status of a family member, or evaluate the success of a long-term health intervention</a:t>
            </a:r>
          </a:p>
          <a:p>
            <a:r>
              <a:rPr lang="en-US" sz="1200" b="0" i="0" u="none" strike="noStrike" kern="1200" baseline="0" dirty="0" smtClean="0">
                <a:solidFill>
                  <a:schemeClr val="tx1"/>
                </a:solidFill>
                <a:latin typeface="Arial" charset="0"/>
                <a:ea typeface="+mn-ea"/>
                <a:cs typeface="+mn-cs"/>
              </a:rPr>
              <a:t>suggested by the physician in a prior visit.</a:t>
            </a:r>
          </a:p>
          <a:p>
            <a:endParaRPr lang="en-US" sz="1200" b="0" i="0" u="none" strike="noStrike" kern="1200" baseline="0" dirty="0" smtClean="0">
              <a:solidFill>
                <a:schemeClr val="tx1"/>
              </a:solidFill>
              <a:latin typeface="Arial" charset="0"/>
              <a:ea typeface="+mn-ea"/>
              <a:cs typeface="+mn-cs"/>
            </a:endParaRPr>
          </a:p>
          <a:p>
            <a:r>
              <a:rPr lang="en-US" sz="1200" b="0" i="1" u="none" strike="noStrike" kern="1200" baseline="0" dirty="0" smtClean="0">
                <a:solidFill>
                  <a:schemeClr val="tx1"/>
                </a:solidFill>
                <a:latin typeface="Arial" charset="0"/>
                <a:ea typeface="+mn-ea"/>
                <a:cs typeface="+mn-cs"/>
              </a:rPr>
              <a:t>Include examples from your experience</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16</a:t>
            </a:fld>
            <a:endParaRPr lang="en-US"/>
          </a:p>
        </p:txBody>
      </p:sp>
    </p:spTree>
    <p:extLst>
      <p:ext uri="{BB962C8B-B14F-4D97-AF65-F5344CB8AC3E}">
        <p14:creationId xmlns:p14="http://schemas.microsoft.com/office/powerpoint/2010/main" val="4087721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A family physician’s ability to develop good relationships is key to ensuring the good health of</a:t>
            </a:r>
          </a:p>
          <a:p>
            <a:r>
              <a:rPr lang="en-US" sz="1200" b="0" i="0" u="none" strike="noStrike" kern="1200" baseline="0" dirty="0" smtClean="0">
                <a:solidFill>
                  <a:schemeClr val="tx1"/>
                </a:solidFill>
                <a:latin typeface="Arial" charset="0"/>
                <a:ea typeface="+mn-ea"/>
                <a:cs typeface="+mn-cs"/>
              </a:rPr>
              <a:t>their patients. It may be one of the most effective tools that a family physician has. Family</a:t>
            </a:r>
          </a:p>
          <a:p>
            <a:r>
              <a:rPr lang="en-US" sz="1200" b="0" i="0" u="none" strike="noStrike" kern="1200" baseline="0" dirty="0" smtClean="0">
                <a:solidFill>
                  <a:schemeClr val="tx1"/>
                </a:solidFill>
                <a:latin typeface="Arial" charset="0"/>
                <a:ea typeface="+mn-ea"/>
                <a:cs typeface="+mn-cs"/>
              </a:rPr>
              <a:t>physicians use technology to confirm what they have already learned from their relationship with</a:t>
            </a:r>
          </a:p>
          <a:p>
            <a:r>
              <a:rPr lang="en-US" sz="1200" b="0" i="0" u="none" strike="noStrike" kern="1200" baseline="0" dirty="0" smtClean="0">
                <a:solidFill>
                  <a:schemeClr val="tx1"/>
                </a:solidFill>
                <a:latin typeface="Arial" charset="0"/>
                <a:ea typeface="+mn-ea"/>
                <a:cs typeface="+mn-cs"/>
              </a:rPr>
              <a:t>the patient.</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Family medicine specific training is different from other primary care training models because it</a:t>
            </a:r>
          </a:p>
          <a:p>
            <a:r>
              <a:rPr lang="en-US" sz="1200" b="0" i="0" u="none" strike="noStrike" kern="1200" baseline="0" dirty="0" smtClean="0">
                <a:solidFill>
                  <a:schemeClr val="tx1"/>
                </a:solidFill>
                <a:latin typeface="Arial" charset="0"/>
                <a:ea typeface="+mn-ea"/>
                <a:cs typeface="+mn-cs"/>
              </a:rPr>
              <a:t>emphasizes the value of continuity and physician-patient relationships. It does this by assigning</a:t>
            </a:r>
          </a:p>
          <a:p>
            <a:r>
              <a:rPr lang="en-US" sz="1200" b="0" i="0" u="none" strike="noStrike" kern="1200" baseline="0" dirty="0" smtClean="0">
                <a:solidFill>
                  <a:schemeClr val="tx1"/>
                </a:solidFill>
                <a:latin typeface="Arial" charset="0"/>
                <a:ea typeface="+mn-ea"/>
                <a:cs typeface="+mn-cs"/>
              </a:rPr>
              <a:t>a panel of patients that the resident will follow through all three years of training.</a:t>
            </a:r>
          </a:p>
          <a:p>
            <a:endParaRPr lang="en-US" sz="1200" b="0" i="0" u="none" strike="noStrike" kern="1200" baseline="0" dirty="0" smtClean="0">
              <a:solidFill>
                <a:schemeClr val="tx1"/>
              </a:solidFill>
              <a:latin typeface="Arial" charset="0"/>
              <a:ea typeface="+mn-ea"/>
              <a:cs typeface="+mn-cs"/>
            </a:endParaRPr>
          </a:p>
          <a:p>
            <a:r>
              <a:rPr lang="en-US" sz="1200" b="0" i="1" u="none" strike="noStrike" kern="1200" baseline="0" dirty="0" smtClean="0">
                <a:solidFill>
                  <a:schemeClr val="tx1"/>
                </a:solidFill>
                <a:latin typeface="Arial" charset="0"/>
                <a:ea typeface="+mn-ea"/>
                <a:cs typeface="+mn-cs"/>
              </a:rPr>
              <a:t>Include examples from your experience. For example, identify a situation that showed how a</a:t>
            </a:r>
          </a:p>
          <a:p>
            <a:r>
              <a:rPr lang="en-US" sz="1200" b="0" i="1" u="none" strike="noStrike" kern="1200" baseline="0" dirty="0" smtClean="0">
                <a:solidFill>
                  <a:schemeClr val="tx1"/>
                </a:solidFill>
                <a:latin typeface="Arial" charset="0"/>
                <a:ea typeface="+mn-ea"/>
                <a:cs typeface="+mn-cs"/>
              </a:rPr>
              <a:t>long standing relationship with a patient helped you to identify a hidden problem or how you</a:t>
            </a:r>
          </a:p>
          <a:p>
            <a:r>
              <a:rPr lang="en-US" sz="1200" b="0" i="1" u="none" strike="noStrike" kern="1200" baseline="0" dirty="0" smtClean="0">
                <a:solidFill>
                  <a:schemeClr val="tx1"/>
                </a:solidFill>
                <a:latin typeface="Arial" charset="0"/>
                <a:ea typeface="+mn-ea"/>
                <a:cs typeface="+mn-cs"/>
              </a:rPr>
              <a:t>helped a patient navigate a frustrating experience in the health care system.</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17</a:t>
            </a:fld>
            <a:endParaRPr lang="en-US"/>
          </a:p>
        </p:txBody>
      </p:sp>
    </p:spTree>
    <p:extLst>
      <p:ext uri="{BB962C8B-B14F-4D97-AF65-F5344CB8AC3E}">
        <p14:creationId xmlns:p14="http://schemas.microsoft.com/office/powerpoint/2010/main" val="890407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Family physicians enjoy being the first point of contact for the undifferentiated patient.</a:t>
            </a:r>
          </a:p>
          <a:p>
            <a:r>
              <a:rPr lang="en-US" sz="1200" b="0" i="0" u="none" strike="noStrike" kern="1200" baseline="0" dirty="0" smtClean="0">
                <a:solidFill>
                  <a:schemeClr val="tx1"/>
                </a:solidFill>
                <a:latin typeface="Arial" charset="0"/>
                <a:ea typeface="+mn-ea"/>
                <a:cs typeface="+mn-cs"/>
              </a:rPr>
              <a:t>They enjoy the challenge of making the right diagnosis from what seems like a series of</a:t>
            </a:r>
          </a:p>
          <a:p>
            <a:r>
              <a:rPr lang="en-US" sz="1200" b="0" i="0" u="none" strike="noStrike" kern="1200" baseline="0" dirty="0" smtClean="0">
                <a:solidFill>
                  <a:schemeClr val="tx1"/>
                </a:solidFill>
                <a:latin typeface="Arial" charset="0"/>
                <a:ea typeface="+mn-ea"/>
                <a:cs typeface="+mn-cs"/>
              </a:rPr>
              <a:t>unrelated or vague symptoms.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Family physicians take pride in their ability to help patients understand the varied and subtle</a:t>
            </a:r>
          </a:p>
          <a:p>
            <a:r>
              <a:rPr lang="en-US" sz="1200" b="0" i="0" u="none" strike="noStrike" kern="1200" baseline="0" dirty="0" smtClean="0">
                <a:solidFill>
                  <a:schemeClr val="tx1"/>
                </a:solidFill>
                <a:latin typeface="Arial" charset="0"/>
                <a:ea typeface="+mn-ea"/>
                <a:cs typeface="+mn-cs"/>
              </a:rPr>
              <a:t>ways in which an individual’s health affects the family and community.</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18</a:t>
            </a:fld>
            <a:endParaRPr lang="en-US"/>
          </a:p>
        </p:txBody>
      </p:sp>
    </p:spTree>
    <p:extLst>
      <p:ext uri="{BB962C8B-B14F-4D97-AF65-F5344CB8AC3E}">
        <p14:creationId xmlns:p14="http://schemas.microsoft.com/office/powerpoint/2010/main" val="2961038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Each of the three years of family medicine residency training incorporates a unique balance of</a:t>
            </a:r>
          </a:p>
          <a:p>
            <a:r>
              <a:rPr lang="en-US" sz="1200" b="0" i="0" u="none" strike="noStrike" kern="1200" baseline="0" dirty="0" smtClean="0">
                <a:solidFill>
                  <a:schemeClr val="tx1"/>
                </a:solidFill>
                <a:latin typeface="Arial" charset="0"/>
                <a:ea typeface="+mn-ea"/>
                <a:cs typeface="+mn-cs"/>
              </a:rPr>
              <a:t>biological, clinical and behavioral knowledge that prepares graduates to be comfortable in the</a:t>
            </a:r>
          </a:p>
          <a:p>
            <a:r>
              <a:rPr lang="en-US" sz="1200" b="0" i="0" u="none" strike="noStrike" kern="1200" baseline="0" dirty="0" smtClean="0">
                <a:solidFill>
                  <a:schemeClr val="tx1"/>
                </a:solidFill>
                <a:latin typeface="Arial" charset="0"/>
                <a:ea typeface="+mn-ea"/>
                <a:cs typeface="+mn-cs"/>
              </a:rPr>
              <a:t>role of first contact, primary physician for individuals and families.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More than 450 family medicine residency programs are available to students. They are in small</a:t>
            </a:r>
          </a:p>
          <a:p>
            <a:r>
              <a:rPr lang="en-US" sz="1200" b="0" i="0" u="none" strike="noStrike" kern="1200" baseline="0" dirty="0" smtClean="0">
                <a:solidFill>
                  <a:schemeClr val="tx1"/>
                </a:solidFill>
                <a:latin typeface="Arial" charset="0"/>
                <a:ea typeface="+mn-ea"/>
                <a:cs typeface="+mn-cs"/>
              </a:rPr>
              <a:t>and large communities in every state and they offer great flexibility that accommodates lifestyle</a:t>
            </a:r>
          </a:p>
          <a:p>
            <a:r>
              <a:rPr lang="en-US" sz="1200" b="0" i="0" u="none" strike="noStrike" kern="1200" baseline="0" dirty="0" smtClean="0">
                <a:solidFill>
                  <a:schemeClr val="tx1"/>
                </a:solidFill>
                <a:latin typeface="Arial" charset="0"/>
                <a:ea typeface="+mn-ea"/>
                <a:cs typeface="+mn-cs"/>
              </a:rPr>
              <a:t>interests, geography and family.</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Many of these residencies also provide post-residency fellowship opportunities in areas such as</a:t>
            </a:r>
          </a:p>
          <a:p>
            <a:r>
              <a:rPr lang="en-US" sz="1200" b="0" i="0" u="none" strike="noStrike" kern="1200" baseline="0" dirty="0" smtClean="0">
                <a:solidFill>
                  <a:schemeClr val="tx1"/>
                </a:solidFill>
                <a:latin typeface="Arial" charset="0"/>
                <a:ea typeface="+mn-ea"/>
                <a:cs typeface="+mn-cs"/>
              </a:rPr>
              <a:t>sports medicine, academic medicine, geriatrics, adolescent medicine, women’s health and</a:t>
            </a:r>
          </a:p>
          <a:p>
            <a:r>
              <a:rPr lang="en-US" sz="1200" b="0" i="0" u="none" strike="noStrike" kern="1200" baseline="0" dirty="0" smtClean="0">
                <a:solidFill>
                  <a:schemeClr val="tx1"/>
                </a:solidFill>
                <a:latin typeface="Arial" charset="0"/>
                <a:ea typeface="+mn-ea"/>
                <a:cs typeface="+mn-cs"/>
              </a:rPr>
              <a:t>research to name a few.</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In 2012, a four-year family medicine residency pilot project was launched to explore the effects an additional year of training in family medicine would have on clinical competency and on student interest in the specialty.</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19</a:t>
            </a:fld>
            <a:endParaRPr lang="en-US"/>
          </a:p>
        </p:txBody>
      </p:sp>
    </p:spTree>
    <p:extLst>
      <p:ext uri="{BB962C8B-B14F-4D97-AF65-F5344CB8AC3E}">
        <p14:creationId xmlns:p14="http://schemas.microsoft.com/office/powerpoint/2010/main" val="4275185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three-year family medicine residency curriculum is rigorous and ensures that family medicine residents gain a high level of competence in each of these areas. Most importantly, the family medicine residency curriculum is structured to ensure that residency graduates are very competent at leveraging relationships to diagnose and treat undetected disease from seemingly vague symptoms, disconnected events and unique family relationships.       </a:t>
            </a:r>
          </a:p>
          <a:p>
            <a:endParaRPr lang="en-US" sz="1200" dirty="0" smtClean="0"/>
          </a:p>
          <a:p>
            <a:r>
              <a:rPr lang="en-US" sz="1200" dirty="0" smtClean="0"/>
              <a:t>Residents establish on-going relationships with a core group of patients and their families early during the first year of residency training and continue throughout all three years.  Just as they would if they were in practice, family medicine residents follow their continuity patients in the family practice center, in the hospital, in the nursing home and in some cases with home visits.      </a:t>
            </a:r>
          </a:p>
          <a:p>
            <a:endParaRPr lang="en-US" sz="1200" dirty="0" smtClean="0"/>
          </a:p>
          <a:p>
            <a:r>
              <a:rPr lang="en-US" sz="1200" b="1" dirty="0" smtClean="0"/>
              <a:t>Med-</a:t>
            </a:r>
            <a:r>
              <a:rPr lang="en-US" sz="1200" b="1" dirty="0" err="1" smtClean="0"/>
              <a:t>Peds</a:t>
            </a:r>
            <a:r>
              <a:rPr lang="en-US" sz="1200" b="1" dirty="0" smtClean="0"/>
              <a:t> comparison (optional)</a:t>
            </a:r>
          </a:p>
          <a:p>
            <a:r>
              <a:rPr lang="en-US" sz="1200" dirty="0" smtClean="0"/>
              <a:t>Over the course of your training, other physicians may suggest that another route to “family medicine like training” is a combined medicine-pediatrics residency. </a:t>
            </a:r>
          </a:p>
          <a:p>
            <a:endParaRPr lang="en-US" sz="1200" dirty="0" smtClean="0"/>
          </a:p>
          <a:p>
            <a:r>
              <a:rPr lang="en-US" sz="1200" dirty="0" smtClean="0"/>
              <a:t>Those of you compelled to compare the two training programs side by side should know that there is limited published data on the outcomes and prospects of doing a combined internal medicine pediatrics residency program which makes it difficult to present a side by side comparison or to suggest that Med-</a:t>
            </a:r>
            <a:r>
              <a:rPr lang="en-US" sz="1200" dirty="0" err="1" smtClean="0"/>
              <a:t>Peds</a:t>
            </a:r>
            <a:r>
              <a:rPr lang="en-US" sz="1200" dirty="0" smtClean="0"/>
              <a:t> graduates are more or less effective in practice than family medicine graduates.   (Outcomes of Combined Internal Medicine-Pediatrics Residency Programs: A Review of the Literature, Acad. Med. 2002; 77:247-256) </a:t>
            </a:r>
          </a:p>
          <a:p>
            <a:endParaRPr lang="en-US" sz="1200" b="1" dirty="0" smtClean="0"/>
          </a:p>
          <a:p>
            <a:r>
              <a:rPr lang="en-US" sz="1200" dirty="0" smtClean="0"/>
              <a:t>The best way for students to effectively explore the differences and similarities between the two training curricula is to look for several opportunities to shadow and precept with family physicians and practicing medicine-pediatric physicians in the community setting.  You may even want to identify a multispecialty practice that employs family physicians and medicine-pediatrics trained physicians.  Ask each how they were prepared for ambulatory-based family medicine and why it was right choice for them.    </a:t>
            </a:r>
          </a:p>
          <a:p>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20</a:t>
            </a:fld>
            <a:endParaRPr lang="en-US"/>
          </a:p>
        </p:txBody>
      </p:sp>
    </p:spTree>
    <p:extLst>
      <p:ext uri="{BB962C8B-B14F-4D97-AF65-F5344CB8AC3E}">
        <p14:creationId xmlns:p14="http://schemas.microsoft.com/office/powerpoint/2010/main" val="394811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More women, men and children receive medical care each month in the office of primary care</a:t>
            </a:r>
          </a:p>
          <a:p>
            <a:r>
              <a:rPr lang="en-US" sz="1200" b="0" i="0" u="none" strike="noStrike" kern="1200" baseline="0" dirty="0" smtClean="0">
                <a:solidFill>
                  <a:schemeClr val="tx1"/>
                </a:solidFill>
                <a:latin typeface="Arial" charset="0"/>
                <a:ea typeface="+mn-ea"/>
                <a:cs typeface="+mn-cs"/>
              </a:rPr>
              <a:t>physicians than any other professional setting.</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In 2002, only 27 percent of American adults and 13 percent of American children saw a</a:t>
            </a:r>
          </a:p>
          <a:p>
            <a:r>
              <a:rPr lang="en-US" sz="1200" b="0" i="0" u="none" strike="noStrike" kern="1200" baseline="0" dirty="0" smtClean="0">
                <a:solidFill>
                  <a:schemeClr val="tx1"/>
                </a:solidFill>
                <a:latin typeface="Arial" charset="0"/>
                <a:ea typeface="+mn-ea"/>
                <a:cs typeface="+mn-cs"/>
              </a:rPr>
              <a:t>subspecialist. More than 12 times as many people are seen in primary care physicians’ offices</a:t>
            </a:r>
          </a:p>
          <a:p>
            <a:r>
              <a:rPr lang="en-US" sz="1200" b="0" i="0" u="none" strike="noStrike" kern="1200" baseline="0" dirty="0" smtClean="0">
                <a:solidFill>
                  <a:schemeClr val="tx1"/>
                </a:solidFill>
                <a:latin typeface="Arial" charset="0"/>
                <a:ea typeface="+mn-ea"/>
                <a:cs typeface="+mn-cs"/>
              </a:rPr>
              <a:t>as in hospitals.</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21</a:t>
            </a:fld>
            <a:endParaRPr lang="en-US"/>
          </a:p>
        </p:txBody>
      </p:sp>
    </p:spTree>
    <p:extLst>
      <p:ext uri="{BB962C8B-B14F-4D97-AF65-F5344CB8AC3E}">
        <p14:creationId xmlns:p14="http://schemas.microsoft.com/office/powerpoint/2010/main" val="3753644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To understand family medicine and the context in which family physicians view their patients, it</a:t>
            </a:r>
          </a:p>
          <a:p>
            <a:r>
              <a:rPr lang="en-US" sz="1200" b="0" i="0" u="none" strike="noStrike" kern="1200" baseline="0" dirty="0" smtClean="0">
                <a:solidFill>
                  <a:schemeClr val="tx1"/>
                </a:solidFill>
                <a:latin typeface="Arial" charset="0"/>
                <a:ea typeface="+mn-ea"/>
                <a:cs typeface="+mn-cs"/>
              </a:rPr>
              <a:t>is instructive to understand the tenets and value of primary care to individual health and quality</a:t>
            </a:r>
          </a:p>
          <a:p>
            <a:r>
              <a:rPr lang="en-US" sz="1200" b="0" i="0" u="none" strike="noStrike" kern="1200" baseline="0" dirty="0" smtClean="0">
                <a:solidFill>
                  <a:schemeClr val="tx1"/>
                </a:solidFill>
                <a:latin typeface="Arial" charset="0"/>
                <a:ea typeface="+mn-ea"/>
                <a:cs typeface="+mn-cs"/>
              </a:rPr>
              <a:t>of life.</a:t>
            </a:r>
          </a:p>
          <a:p>
            <a:r>
              <a:rPr lang="en-US" sz="1200" b="0" i="0" u="none" strike="noStrike" kern="1200" baseline="0" dirty="0" smtClean="0">
                <a:solidFill>
                  <a:schemeClr val="tx1"/>
                </a:solidFill>
                <a:latin typeface="Arial" charset="0"/>
                <a:ea typeface="+mn-ea"/>
                <a:cs typeface="+mn-cs"/>
              </a:rPr>
              <a:t>The three primary care specialties recognized by the Institute of Medicine are family medicine,</a:t>
            </a:r>
          </a:p>
          <a:p>
            <a:r>
              <a:rPr lang="en-US" sz="1200" b="0" i="0" u="none" strike="noStrike" kern="1200" baseline="0" dirty="0" smtClean="0">
                <a:solidFill>
                  <a:schemeClr val="tx1"/>
                </a:solidFill>
                <a:latin typeface="Arial" charset="0"/>
                <a:ea typeface="+mn-ea"/>
                <a:cs typeface="+mn-cs"/>
              </a:rPr>
              <a:t>general internal medicine and general pediatrics. Each requires three years of residency</a:t>
            </a:r>
          </a:p>
          <a:p>
            <a:r>
              <a:rPr lang="en-US" sz="1200" b="0" i="0" u="none" strike="noStrike" kern="1200" baseline="0" dirty="0" smtClean="0">
                <a:solidFill>
                  <a:schemeClr val="tx1"/>
                </a:solidFill>
                <a:latin typeface="Arial" charset="0"/>
                <a:ea typeface="+mn-ea"/>
                <a:cs typeface="+mn-cs"/>
              </a:rPr>
              <a:t>training.</a:t>
            </a:r>
          </a:p>
          <a:p>
            <a:r>
              <a:rPr lang="en-US" sz="1200" b="0" i="0" u="none" strike="noStrike" kern="1200" baseline="0" dirty="0" smtClean="0">
                <a:solidFill>
                  <a:schemeClr val="tx1"/>
                </a:solidFill>
                <a:latin typeface="Arial" charset="0"/>
                <a:ea typeface="+mn-ea"/>
                <a:cs typeface="+mn-cs"/>
              </a:rPr>
              <a:t>In 2010, 214 million office visits were made to family physicians, more than any</a:t>
            </a:r>
          </a:p>
          <a:p>
            <a:r>
              <a:rPr lang="en-US" sz="1200" b="0" i="0" u="none" strike="noStrike" kern="1200" baseline="0" dirty="0" smtClean="0">
                <a:solidFill>
                  <a:schemeClr val="tx1"/>
                </a:solidFill>
                <a:latin typeface="Arial" charset="0"/>
                <a:ea typeface="+mn-ea"/>
                <a:cs typeface="+mn-cs"/>
              </a:rPr>
              <a:t>other specialty.</a:t>
            </a:r>
          </a:p>
          <a:p>
            <a:r>
              <a:rPr lang="en-US" sz="1200" b="0" i="0" u="none" strike="noStrike" kern="1200" baseline="0" dirty="0" smtClean="0">
                <a:solidFill>
                  <a:schemeClr val="tx1"/>
                </a:solidFill>
                <a:latin typeface="Arial" charset="0"/>
                <a:ea typeface="+mn-ea"/>
                <a:cs typeface="+mn-cs"/>
              </a:rPr>
              <a:t>Family physicians provide more primary care than any other discipline in the United States; they</a:t>
            </a:r>
          </a:p>
          <a:p>
            <a:r>
              <a:rPr lang="en-US" sz="1200" b="0" i="0" u="none" strike="noStrike" kern="1200" baseline="0" dirty="0" smtClean="0">
                <a:solidFill>
                  <a:schemeClr val="tx1"/>
                </a:solidFill>
                <a:latin typeface="Arial" charset="0"/>
                <a:ea typeface="+mn-ea"/>
                <a:cs typeface="+mn-cs"/>
              </a:rPr>
              <a:t>provide almost 40% of all primary care visits. Family physicians see and manage a wide</a:t>
            </a:r>
          </a:p>
          <a:p>
            <a:r>
              <a:rPr lang="en-US" sz="1200" b="0" i="0" u="none" strike="noStrike" kern="1200" baseline="0" dirty="0" smtClean="0">
                <a:solidFill>
                  <a:schemeClr val="tx1"/>
                </a:solidFill>
                <a:latin typeface="Arial" charset="0"/>
                <a:ea typeface="+mn-ea"/>
                <a:cs typeface="+mn-cs"/>
              </a:rPr>
              <a:t>variety of problems, concerns and diagnoses and are often the first to hear and see the new</a:t>
            </a:r>
          </a:p>
          <a:p>
            <a:r>
              <a:rPr lang="en-US" sz="1200" b="0" i="0" u="none" strike="noStrike" kern="1200" baseline="0" dirty="0" smtClean="0">
                <a:solidFill>
                  <a:schemeClr val="tx1"/>
                </a:solidFill>
                <a:latin typeface="Arial" charset="0"/>
                <a:ea typeface="+mn-ea"/>
                <a:cs typeface="+mn-cs"/>
              </a:rPr>
              <a:t>problem.</a:t>
            </a:r>
          </a:p>
          <a:p>
            <a:r>
              <a:rPr lang="en-US" sz="1200" b="0" i="0" u="none" strike="noStrike" kern="1200" baseline="0" dirty="0" smtClean="0">
                <a:solidFill>
                  <a:schemeClr val="tx1"/>
                </a:solidFill>
                <a:latin typeface="Arial" charset="0"/>
                <a:ea typeface="+mn-ea"/>
                <a:cs typeface="+mn-cs"/>
              </a:rPr>
              <a:t>To keep up with patient demand for family physicians’ services and to ensure a good lifestyle,</a:t>
            </a:r>
          </a:p>
          <a:p>
            <a:r>
              <a:rPr lang="en-US" sz="1200" b="0" i="0" u="none" strike="noStrike" kern="1200" baseline="0" dirty="0" smtClean="0">
                <a:solidFill>
                  <a:schemeClr val="tx1"/>
                </a:solidFill>
                <a:latin typeface="Arial" charset="0"/>
                <a:ea typeface="+mn-ea"/>
                <a:cs typeface="+mn-cs"/>
              </a:rPr>
              <a:t>family physicians are adopting new clinical and practice support strategies which will be</a:t>
            </a:r>
          </a:p>
          <a:p>
            <a:r>
              <a:rPr lang="en-US" sz="1200" b="0" i="0" u="none" strike="noStrike" kern="1200" baseline="0" dirty="0" smtClean="0">
                <a:solidFill>
                  <a:schemeClr val="tx1"/>
                </a:solidFill>
                <a:latin typeface="Arial" charset="0"/>
                <a:ea typeface="+mn-ea"/>
                <a:cs typeface="+mn-cs"/>
              </a:rPr>
              <a:t>addressed in more detail later in this presentation.</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3</a:t>
            </a:fld>
            <a:endParaRPr lang="en-US"/>
          </a:p>
        </p:txBody>
      </p:sp>
    </p:spTree>
    <p:extLst>
      <p:ext uri="{BB962C8B-B14F-4D97-AF65-F5344CB8AC3E}">
        <p14:creationId xmlns:p14="http://schemas.microsoft.com/office/powerpoint/2010/main" val="2937547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Hospital-based care is an important part of family physicians’ training and practice. A very</a:t>
            </a:r>
          </a:p>
          <a:p>
            <a:r>
              <a:rPr lang="en-US" sz="1200" b="0" i="0" u="none" strike="noStrike" kern="1200" baseline="0" dirty="0" smtClean="0">
                <a:solidFill>
                  <a:schemeClr val="tx1"/>
                </a:solidFill>
                <a:latin typeface="Arial" charset="0"/>
                <a:ea typeface="+mn-ea"/>
                <a:cs typeface="+mn-cs"/>
              </a:rPr>
              <a:t>small percentage elect not to provide hospital-based care and do so to accommodate lifestyle</a:t>
            </a:r>
          </a:p>
          <a:p>
            <a:r>
              <a:rPr lang="en-US" sz="1200" b="0" i="0" u="none" strike="noStrike" kern="1200" baseline="0" dirty="0" smtClean="0">
                <a:solidFill>
                  <a:schemeClr val="tx1"/>
                </a:solidFill>
                <a:latin typeface="Arial" charset="0"/>
                <a:ea typeface="+mn-ea"/>
                <a:cs typeface="+mn-cs"/>
              </a:rPr>
              <a:t>choices, mix of patients that they serve, or specific clinical interests.</a:t>
            </a:r>
          </a:p>
        </p:txBody>
      </p:sp>
      <p:sp>
        <p:nvSpPr>
          <p:cNvPr id="4" name="Slide Number Placeholder 3"/>
          <p:cNvSpPr>
            <a:spLocks noGrp="1"/>
          </p:cNvSpPr>
          <p:nvPr>
            <p:ph type="sldNum" sz="quarter" idx="10"/>
          </p:nvPr>
        </p:nvSpPr>
        <p:spPr/>
        <p:txBody>
          <a:bodyPr/>
          <a:lstStyle/>
          <a:p>
            <a:fld id="{87EA230B-286E-4BDE-9D9C-6DFB1C573571}" type="slidenum">
              <a:rPr lang="en-US" smtClean="0"/>
              <a:pPr/>
              <a:t>22</a:t>
            </a:fld>
            <a:endParaRPr lang="en-US"/>
          </a:p>
        </p:txBody>
      </p:sp>
    </p:spTree>
    <p:extLst>
      <p:ext uri="{BB962C8B-B14F-4D97-AF65-F5344CB8AC3E}">
        <p14:creationId xmlns:p14="http://schemas.microsoft.com/office/powerpoint/2010/main" val="4032538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Like most physicians, family physicians work hard to balance their calling to help patients with a</a:t>
            </a:r>
          </a:p>
          <a:p>
            <a:r>
              <a:rPr lang="en-US" sz="1200" b="0" i="0" u="none" strike="noStrike" kern="1200" baseline="0" dirty="0" smtClean="0">
                <a:solidFill>
                  <a:schemeClr val="tx1"/>
                </a:solidFill>
                <a:latin typeface="Arial" charset="0"/>
                <a:ea typeface="+mn-ea"/>
                <a:cs typeface="+mn-cs"/>
              </a:rPr>
              <a:t>desire to be available for their own families and other interests.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Family physician work hours depend a great deal on the choices the physician makes about</a:t>
            </a:r>
          </a:p>
          <a:p>
            <a:r>
              <a:rPr lang="en-US" sz="1200" b="0" i="0" u="none" strike="noStrike" kern="1200" baseline="0" dirty="0" smtClean="0">
                <a:solidFill>
                  <a:schemeClr val="tx1"/>
                </a:solidFill>
                <a:latin typeface="Arial" charset="0"/>
                <a:ea typeface="+mn-ea"/>
                <a:cs typeface="+mn-cs"/>
              </a:rPr>
              <a:t>his/her practice. For family physicians, the practice setting, size and mix of patients are key</a:t>
            </a:r>
          </a:p>
          <a:p>
            <a:r>
              <a:rPr lang="en-US" sz="1200" b="0" i="0" u="none" strike="noStrike" kern="1200" baseline="0" dirty="0" smtClean="0">
                <a:solidFill>
                  <a:schemeClr val="tx1"/>
                </a:solidFill>
                <a:latin typeface="Arial" charset="0"/>
                <a:ea typeface="+mn-ea"/>
                <a:cs typeface="+mn-cs"/>
              </a:rPr>
              <a:t>variables. Family physicians have the flexibility to tailor their clinical services to the unique</a:t>
            </a:r>
          </a:p>
          <a:p>
            <a:r>
              <a:rPr lang="en-US" sz="1200" b="0" i="0" u="none" strike="noStrike" kern="1200" baseline="0" dirty="0" smtClean="0">
                <a:solidFill>
                  <a:schemeClr val="tx1"/>
                </a:solidFill>
                <a:latin typeface="Arial" charset="0"/>
                <a:ea typeface="+mn-ea"/>
                <a:cs typeface="+mn-cs"/>
              </a:rPr>
              <a:t>needs of their patients and situation. For example, nearly one-fourth of family physicians have</a:t>
            </a:r>
          </a:p>
          <a:p>
            <a:r>
              <a:rPr lang="en-US" sz="1200" b="0" i="0" u="none" strike="noStrike" kern="1200" baseline="0" dirty="0" smtClean="0">
                <a:solidFill>
                  <a:schemeClr val="tx1"/>
                </a:solidFill>
                <a:latin typeface="Arial" charset="0"/>
                <a:ea typeface="+mn-ea"/>
                <a:cs typeface="+mn-cs"/>
              </a:rPr>
              <a:t>reported practicing part-time at some point in their careers to accommodate personal and</a:t>
            </a:r>
          </a:p>
          <a:p>
            <a:r>
              <a:rPr lang="en-US" sz="1200" b="0" i="0" u="none" strike="noStrike" kern="1200" baseline="0" dirty="0" smtClean="0">
                <a:solidFill>
                  <a:schemeClr val="tx1"/>
                </a:solidFill>
                <a:latin typeface="Arial" charset="0"/>
                <a:ea typeface="+mn-ea"/>
                <a:cs typeface="+mn-cs"/>
              </a:rPr>
              <a:t>professional needs. </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Family physician income is highly dependent on region, practice setting, and the number and</a:t>
            </a:r>
          </a:p>
          <a:p>
            <a:r>
              <a:rPr lang="en-US" sz="1200" b="0" i="0" u="none" strike="noStrike" kern="1200" baseline="0" dirty="0" smtClean="0">
                <a:solidFill>
                  <a:schemeClr val="tx1"/>
                </a:solidFill>
                <a:latin typeface="Arial" charset="0"/>
                <a:ea typeface="+mn-ea"/>
                <a:cs typeface="+mn-cs"/>
              </a:rPr>
              <a:t>mix of patients. A family physician's flexibility to tailor clinical services can shape income. For</a:t>
            </a:r>
          </a:p>
          <a:p>
            <a:r>
              <a:rPr lang="en-US" sz="1200" b="0" i="0" u="none" strike="noStrike" kern="1200" baseline="0" dirty="0" smtClean="0">
                <a:solidFill>
                  <a:schemeClr val="tx1"/>
                </a:solidFill>
                <a:latin typeface="Arial" charset="0"/>
                <a:ea typeface="+mn-ea"/>
                <a:cs typeface="+mn-cs"/>
              </a:rPr>
              <a:t>example, family physicians who see more patients and see patients in the hospital will have a</a:t>
            </a:r>
          </a:p>
          <a:p>
            <a:r>
              <a:rPr lang="en-US" sz="1200" b="0" i="0" u="none" strike="noStrike" kern="1200" baseline="0" dirty="0" smtClean="0">
                <a:solidFill>
                  <a:schemeClr val="tx1"/>
                </a:solidFill>
                <a:latin typeface="Arial" charset="0"/>
                <a:ea typeface="+mn-ea"/>
                <a:cs typeface="+mn-cs"/>
              </a:rPr>
              <a:t>higher income. In the future, incomes for family physicians are projected to increase as much</a:t>
            </a:r>
          </a:p>
          <a:p>
            <a:r>
              <a:rPr lang="en-US" sz="1200" b="0" i="0" u="none" strike="noStrike" kern="1200" baseline="0" dirty="0" smtClean="0">
                <a:solidFill>
                  <a:schemeClr val="tx1"/>
                </a:solidFill>
                <a:latin typeface="Arial" charset="0"/>
                <a:ea typeface="+mn-ea"/>
                <a:cs typeface="+mn-cs"/>
              </a:rPr>
              <a:t>as 25% in practices that use new technologies and new care models such as chronic disease</a:t>
            </a:r>
          </a:p>
          <a:p>
            <a:r>
              <a:rPr lang="en-US" sz="1200" b="0" i="0" u="none" strike="noStrike" kern="1200" baseline="0" dirty="0" smtClean="0">
                <a:solidFill>
                  <a:schemeClr val="tx1"/>
                </a:solidFill>
                <a:latin typeface="Arial" charset="0"/>
                <a:ea typeface="+mn-ea"/>
                <a:cs typeface="+mn-cs"/>
              </a:rPr>
              <a:t>management.</a:t>
            </a:r>
          </a:p>
          <a:p>
            <a:endParaRPr lang="en-US" sz="1200" b="0" i="0" u="none" strike="noStrike" kern="1200" baseline="0" dirty="0" smtClean="0">
              <a:solidFill>
                <a:schemeClr val="tx1"/>
              </a:solidFill>
              <a:latin typeface="Arial" charset="0"/>
              <a:ea typeface="+mn-ea"/>
              <a:cs typeface="+mn-cs"/>
            </a:endParaRPr>
          </a:p>
          <a:p>
            <a:r>
              <a:rPr lang="en-US" sz="1200" b="0" i="1" u="none" strike="noStrike" kern="1200" baseline="0" dirty="0" smtClean="0">
                <a:solidFill>
                  <a:schemeClr val="tx1"/>
                </a:solidFill>
                <a:latin typeface="Arial" charset="0"/>
                <a:ea typeface="+mn-ea"/>
                <a:cs typeface="+mn-cs"/>
              </a:rPr>
              <a:t>Insert examples of shared call schedules and other ways family physicians balance personal</a:t>
            </a:r>
          </a:p>
          <a:p>
            <a:r>
              <a:rPr lang="en-US" sz="1200" b="0" i="1" u="none" strike="noStrike" kern="1200" baseline="0" dirty="0" smtClean="0">
                <a:solidFill>
                  <a:schemeClr val="tx1"/>
                </a:solidFill>
                <a:latin typeface="Arial" charset="0"/>
                <a:ea typeface="+mn-ea"/>
                <a:cs typeface="+mn-cs"/>
              </a:rPr>
              <a:t>and professional responsibilities</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23</a:t>
            </a:fld>
            <a:endParaRPr lang="en-US"/>
          </a:p>
        </p:txBody>
      </p:sp>
    </p:spTree>
    <p:extLst>
      <p:ext uri="{BB962C8B-B14F-4D97-AF65-F5344CB8AC3E}">
        <p14:creationId xmlns:p14="http://schemas.microsoft.com/office/powerpoint/2010/main" val="1729404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Family medicine training gives family physicians the flexibility to go where people need health</a:t>
            </a:r>
          </a:p>
          <a:p>
            <a:r>
              <a:rPr lang="en-US" sz="1200" b="0" i="0" u="none" strike="noStrike" kern="1200" baseline="0" dirty="0" smtClean="0">
                <a:solidFill>
                  <a:schemeClr val="tx1"/>
                </a:solidFill>
                <a:latin typeface="Arial" charset="0"/>
                <a:ea typeface="+mn-ea"/>
                <a:cs typeface="+mn-cs"/>
              </a:rPr>
              <a:t>care and to adapt to different practice environments.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This whole-person training makes family physicians the ideal specialty to care for America's</a:t>
            </a:r>
          </a:p>
          <a:p>
            <a:r>
              <a:rPr lang="en-US" sz="1200" b="0" i="0" u="none" strike="noStrike" kern="1200" baseline="0" dirty="0" smtClean="0">
                <a:solidFill>
                  <a:schemeClr val="tx1"/>
                </a:solidFill>
                <a:latin typeface="Arial" charset="0"/>
                <a:ea typeface="+mn-ea"/>
                <a:cs typeface="+mn-cs"/>
              </a:rPr>
              <a:t>most vulnerable and underserved communities.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This slide documents the impact family medicine has on America’s access to quality health</a:t>
            </a:r>
          </a:p>
          <a:p>
            <a:r>
              <a:rPr lang="en-US" sz="1200" b="0" i="0" u="none" strike="noStrike" kern="1200" baseline="0" dirty="0" smtClean="0">
                <a:solidFill>
                  <a:schemeClr val="tx1"/>
                </a:solidFill>
                <a:latin typeface="Arial" charset="0"/>
                <a:ea typeface="+mn-ea"/>
                <a:cs typeface="+mn-cs"/>
              </a:rPr>
              <a:t>care. The red areas noted on the map on the left show the location of designated Primary Care</a:t>
            </a:r>
          </a:p>
          <a:p>
            <a:r>
              <a:rPr lang="en-US" sz="1200" b="0" i="0" u="none" strike="noStrike" kern="1200" baseline="0" dirty="0" smtClean="0">
                <a:solidFill>
                  <a:schemeClr val="tx1"/>
                </a:solidFill>
                <a:latin typeface="Arial" charset="0"/>
                <a:ea typeface="+mn-ea"/>
                <a:cs typeface="+mn-cs"/>
              </a:rPr>
              <a:t>Health Personnel Shortage Areas at this time. Primary Care Health Personnel Shortage Areas</a:t>
            </a:r>
          </a:p>
          <a:p>
            <a:r>
              <a:rPr lang="en-US" sz="1200" b="0" i="0" u="none" strike="noStrike" kern="1200" baseline="0" dirty="0" smtClean="0">
                <a:solidFill>
                  <a:schemeClr val="tx1"/>
                </a:solidFill>
                <a:latin typeface="Arial" charset="0"/>
                <a:ea typeface="+mn-ea"/>
                <a:cs typeface="+mn-cs"/>
              </a:rPr>
              <a:t>are designated by the federal government based on low physician to population ratios and/or</a:t>
            </a:r>
          </a:p>
          <a:p>
            <a:r>
              <a:rPr lang="en-US" sz="1200" b="0" i="0" u="none" strike="noStrike" kern="1200" baseline="0" dirty="0" smtClean="0">
                <a:solidFill>
                  <a:schemeClr val="tx1"/>
                </a:solidFill>
                <a:latin typeface="Arial" charset="0"/>
                <a:ea typeface="+mn-ea"/>
                <a:cs typeface="+mn-cs"/>
              </a:rPr>
              <a:t>unique ethnic and socioeconomic status. The map on the right depicts the location and number</a:t>
            </a:r>
          </a:p>
          <a:p>
            <a:r>
              <a:rPr lang="en-US" sz="1200" b="0" i="0" u="none" strike="noStrike" kern="1200" baseline="0" dirty="0" smtClean="0">
                <a:solidFill>
                  <a:schemeClr val="tx1"/>
                </a:solidFill>
                <a:latin typeface="Arial" charset="0"/>
                <a:ea typeface="+mn-ea"/>
                <a:cs typeface="+mn-cs"/>
              </a:rPr>
              <a:t>of shortage areas that would be designated if family physicians were removed.</a:t>
            </a:r>
          </a:p>
        </p:txBody>
      </p:sp>
      <p:sp>
        <p:nvSpPr>
          <p:cNvPr id="4" name="Slide Number Placeholder 3"/>
          <p:cNvSpPr>
            <a:spLocks noGrp="1"/>
          </p:cNvSpPr>
          <p:nvPr>
            <p:ph type="sldNum" sz="quarter" idx="10"/>
          </p:nvPr>
        </p:nvSpPr>
        <p:spPr/>
        <p:txBody>
          <a:bodyPr/>
          <a:lstStyle/>
          <a:p>
            <a:fld id="{87EA230B-286E-4BDE-9D9C-6DFB1C573571}" type="slidenum">
              <a:rPr lang="en-US" smtClean="0"/>
              <a:pPr/>
              <a:t>24</a:t>
            </a:fld>
            <a:endParaRPr lang="en-US"/>
          </a:p>
        </p:txBody>
      </p:sp>
    </p:spTree>
    <p:extLst>
      <p:ext uri="{BB962C8B-B14F-4D97-AF65-F5344CB8AC3E}">
        <p14:creationId xmlns:p14="http://schemas.microsoft.com/office/powerpoint/2010/main" val="1876047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As you progress through your medical education, you’ll likely hear references to physician</a:t>
            </a:r>
          </a:p>
          <a:p>
            <a:r>
              <a:rPr lang="en-US" sz="1200" b="0" i="0" u="none" strike="noStrike" kern="1200" baseline="0" dirty="0" smtClean="0">
                <a:solidFill>
                  <a:schemeClr val="tx1"/>
                </a:solidFill>
                <a:latin typeface="Arial" charset="0"/>
                <a:ea typeface="+mn-ea"/>
                <a:cs typeface="+mn-cs"/>
              </a:rPr>
              <a:t>workforce projections. To put this information into context of specialty choice, review the data</a:t>
            </a:r>
          </a:p>
          <a:p>
            <a:r>
              <a:rPr lang="en-US" sz="1200" b="0" i="0" u="none" strike="noStrike" kern="1200" baseline="0" dirty="0" smtClean="0">
                <a:solidFill>
                  <a:schemeClr val="tx1"/>
                </a:solidFill>
                <a:latin typeface="Arial" charset="0"/>
                <a:ea typeface="+mn-ea"/>
                <a:cs typeface="+mn-cs"/>
              </a:rPr>
              <a:t>with a critical eye. Past physician workforce projections have proven to be flawed, mostly</a:t>
            </a:r>
          </a:p>
          <a:p>
            <a:r>
              <a:rPr lang="en-US" sz="1200" b="0" i="0" u="none" strike="noStrike" kern="1200" baseline="0" dirty="0" smtClean="0">
                <a:solidFill>
                  <a:schemeClr val="tx1"/>
                </a:solidFill>
                <a:latin typeface="Arial" charset="0"/>
                <a:ea typeface="+mn-ea"/>
                <a:cs typeface="+mn-cs"/>
              </a:rPr>
              <a:t>because they depended on complex models that are not easy to predict. For example, at one time workforce experts predicted that by the year 2000 certain subspecialists</a:t>
            </a:r>
          </a:p>
          <a:p>
            <a:r>
              <a:rPr lang="en-US" sz="1200" b="0" i="0" u="none" strike="noStrike" kern="1200" baseline="0" dirty="0" smtClean="0">
                <a:solidFill>
                  <a:schemeClr val="tx1"/>
                </a:solidFill>
                <a:latin typeface="Arial" charset="0"/>
                <a:ea typeface="+mn-ea"/>
                <a:cs typeface="+mn-cs"/>
              </a:rPr>
              <a:t>would not be able to find work.</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Once again, organized medicine is studying the physician workforce needs of the nation and the</a:t>
            </a:r>
          </a:p>
          <a:p>
            <a:r>
              <a:rPr lang="en-US" sz="1200" b="0" i="0" u="none" strike="noStrike" kern="1200" baseline="0" dirty="0" smtClean="0">
                <a:solidFill>
                  <a:schemeClr val="tx1"/>
                </a:solidFill>
                <a:latin typeface="Arial" charset="0"/>
                <a:ea typeface="+mn-ea"/>
                <a:cs typeface="+mn-cs"/>
              </a:rPr>
              <a:t>debate about the mix of subspecialists to primary care physicians is heating up. While there are</a:t>
            </a:r>
          </a:p>
          <a:p>
            <a:r>
              <a:rPr lang="en-US" sz="1200" b="0" i="0" u="none" strike="noStrike" kern="1200" baseline="0" dirty="0" smtClean="0">
                <a:solidFill>
                  <a:schemeClr val="tx1"/>
                </a:solidFill>
                <a:latin typeface="Arial" charset="0"/>
                <a:ea typeface="+mn-ea"/>
                <a:cs typeface="+mn-cs"/>
              </a:rPr>
              <a:t>documented shortages in some medical specialties, it is clear that family physicians are and will</a:t>
            </a:r>
          </a:p>
          <a:p>
            <a:r>
              <a:rPr lang="en-US" sz="1200" b="0" i="0" u="none" strike="noStrike" kern="1200" baseline="0" dirty="0" smtClean="0">
                <a:solidFill>
                  <a:schemeClr val="tx1"/>
                </a:solidFill>
                <a:latin typeface="Arial" charset="0"/>
                <a:ea typeface="+mn-ea"/>
                <a:cs typeface="+mn-cs"/>
              </a:rPr>
              <a:t>be in demand for the foreseeable future. </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Current recruitment data show that family physicians are in demand in nearly every region of the</a:t>
            </a:r>
          </a:p>
          <a:p>
            <a:r>
              <a:rPr lang="en-US" sz="1200" b="0" i="0" u="none" strike="noStrike" kern="1200" baseline="0" dirty="0" smtClean="0">
                <a:solidFill>
                  <a:schemeClr val="tx1"/>
                </a:solidFill>
                <a:latin typeface="Arial" charset="0"/>
                <a:ea typeface="+mn-ea"/>
                <a:cs typeface="+mn-cs"/>
              </a:rPr>
              <a:t>United States, particularly in underserved communities. Fifty-nine thousand more primary </a:t>
            </a:r>
            <a:r>
              <a:rPr lang="en-US" sz="1200" b="0" i="0" u="none" strike="noStrike" kern="1200" baseline="0" smtClean="0">
                <a:solidFill>
                  <a:schemeClr val="tx1"/>
                </a:solidFill>
                <a:latin typeface="Arial" charset="0"/>
                <a:ea typeface="+mn-ea"/>
                <a:cs typeface="+mn-cs"/>
              </a:rPr>
              <a:t>care physicians are </a:t>
            </a:r>
            <a:r>
              <a:rPr lang="en-US" sz="1200" b="0" i="0" u="none" strike="noStrike" kern="1200" baseline="0" dirty="0" smtClean="0">
                <a:solidFill>
                  <a:schemeClr val="tx1"/>
                </a:solidFill>
                <a:latin typeface="Arial" charset="0"/>
                <a:ea typeface="+mn-ea"/>
                <a:cs typeface="+mn-cs"/>
              </a:rPr>
              <a:t>needed by 2025 to meet the shortage and ensure health care access for all Americans.</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25</a:t>
            </a:fld>
            <a:endParaRPr lang="en-US"/>
          </a:p>
        </p:txBody>
      </p:sp>
    </p:spTree>
    <p:extLst>
      <p:ext uri="{BB962C8B-B14F-4D97-AF65-F5344CB8AC3E}">
        <p14:creationId xmlns:p14="http://schemas.microsoft.com/office/powerpoint/2010/main" val="929776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Family physicians make enough money to pay off student loans and have the lifestyle they</a:t>
            </a:r>
          </a:p>
          <a:p>
            <a:r>
              <a:rPr lang="en-US" sz="1200" b="0" i="0" u="none" strike="noStrike" kern="1200" baseline="0" dirty="0" smtClean="0">
                <a:solidFill>
                  <a:schemeClr val="tx1"/>
                </a:solidFill>
                <a:latin typeface="Arial" charset="0"/>
                <a:ea typeface="+mn-ea"/>
                <a:cs typeface="+mn-cs"/>
              </a:rPr>
              <a:t>want. More importantly, the demand for family physicians provides unique borrowing and loan</a:t>
            </a:r>
          </a:p>
          <a:p>
            <a:r>
              <a:rPr lang="en-US" sz="1200" b="0" i="0" u="none" strike="noStrike" kern="1200" baseline="0" dirty="0" smtClean="0">
                <a:solidFill>
                  <a:schemeClr val="tx1"/>
                </a:solidFill>
                <a:latin typeface="Arial" charset="0"/>
                <a:ea typeface="+mn-ea"/>
                <a:cs typeface="+mn-cs"/>
              </a:rPr>
              <a:t>repayment options that other specialists may not be eligible to receive.</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Loan repayment programs for family physicians are sponsored by national, state, and local</a:t>
            </a:r>
          </a:p>
          <a:p>
            <a:r>
              <a:rPr lang="en-US" sz="1200" b="0" i="0" u="none" strike="noStrike" kern="1200" baseline="0" dirty="0" smtClean="0">
                <a:solidFill>
                  <a:schemeClr val="tx1"/>
                </a:solidFill>
                <a:latin typeface="Arial" charset="0"/>
                <a:ea typeface="+mn-ea"/>
                <a:cs typeface="+mn-cs"/>
              </a:rPr>
              <a:t>governments and some private organizations. Most contracts require a 2-4 year commitment.</a:t>
            </a:r>
          </a:p>
          <a:p>
            <a:r>
              <a:rPr lang="en-US" sz="1200" b="0" i="0" u="none" strike="noStrike" kern="1200" baseline="0" dirty="0" smtClean="0">
                <a:solidFill>
                  <a:schemeClr val="tx1"/>
                </a:solidFill>
                <a:latin typeface="Arial" charset="0"/>
                <a:ea typeface="+mn-ea"/>
                <a:cs typeface="+mn-cs"/>
              </a:rPr>
              <a:t>Benefits may include tax relief, scholarship opportunities and service commitments.</a:t>
            </a:r>
          </a:p>
          <a:p>
            <a:r>
              <a:rPr lang="en-US" sz="1200" b="0" i="0" u="none" strike="noStrike" kern="1200" baseline="0" dirty="0" smtClean="0">
                <a:solidFill>
                  <a:schemeClr val="tx1"/>
                </a:solidFill>
                <a:latin typeface="Arial" charset="0"/>
                <a:ea typeface="+mn-ea"/>
                <a:cs typeface="+mn-cs"/>
              </a:rPr>
              <a:t>There are several sources for this information but no one resource lists them all. The</a:t>
            </a:r>
          </a:p>
          <a:p>
            <a:r>
              <a:rPr lang="en-US" sz="1200" b="0" i="0" u="none" strike="noStrike" kern="1200" baseline="0" dirty="0" smtClean="0">
                <a:solidFill>
                  <a:schemeClr val="tx1"/>
                </a:solidFill>
                <a:latin typeface="Arial" charset="0"/>
                <a:ea typeface="+mn-ea"/>
                <a:cs typeface="+mn-cs"/>
              </a:rPr>
              <a:t>Association of American Medical Colleges and your medical school’s financial aid office are the</a:t>
            </a:r>
          </a:p>
          <a:p>
            <a:r>
              <a:rPr lang="en-US" sz="1200" b="0" i="0" u="none" strike="noStrike" kern="1200" baseline="0" dirty="0" smtClean="0">
                <a:solidFill>
                  <a:schemeClr val="tx1"/>
                </a:solidFill>
                <a:latin typeface="Arial" charset="0"/>
                <a:ea typeface="+mn-ea"/>
                <a:cs typeface="+mn-cs"/>
              </a:rPr>
              <a:t>best places to start.</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best thing you can do to manage your educational debt is to get organized, be informed</a:t>
            </a:r>
          </a:p>
          <a:p>
            <a:r>
              <a:rPr lang="en-US" sz="1200" b="0" i="0" u="none" strike="noStrike" kern="1200" baseline="0" dirty="0" smtClean="0">
                <a:solidFill>
                  <a:schemeClr val="tx1"/>
                </a:solidFill>
                <a:latin typeface="Arial" charset="0"/>
                <a:ea typeface="+mn-ea"/>
                <a:cs typeface="+mn-cs"/>
              </a:rPr>
              <a:t>and get counsel at the beginning of each year of medical school to plan your budget and</a:t>
            </a:r>
          </a:p>
          <a:p>
            <a:r>
              <a:rPr lang="en-US" sz="1200" b="0" i="0" u="none" strike="noStrike" kern="1200" baseline="0" dirty="0" smtClean="0">
                <a:solidFill>
                  <a:schemeClr val="tx1"/>
                </a:solidFill>
                <a:latin typeface="Arial" charset="0"/>
                <a:ea typeface="+mn-ea"/>
                <a:cs typeface="+mn-cs"/>
              </a:rPr>
              <a:t>consider all of the options available to you. Don’t let complexity of the loan process, personal</a:t>
            </a:r>
          </a:p>
          <a:p>
            <a:r>
              <a:rPr lang="en-US" sz="1200" b="0" i="0" u="none" strike="noStrike" kern="1200" baseline="0" dirty="0" smtClean="0">
                <a:solidFill>
                  <a:schemeClr val="tx1"/>
                </a:solidFill>
                <a:latin typeface="Arial" charset="0"/>
                <a:ea typeface="+mn-ea"/>
                <a:cs typeface="+mn-cs"/>
              </a:rPr>
              <a:t>budget mismanagement and procrastination limit what you want to do with your career.</a:t>
            </a:r>
          </a:p>
        </p:txBody>
      </p:sp>
      <p:sp>
        <p:nvSpPr>
          <p:cNvPr id="4" name="Slide Number Placeholder 3"/>
          <p:cNvSpPr>
            <a:spLocks noGrp="1"/>
          </p:cNvSpPr>
          <p:nvPr>
            <p:ph type="sldNum" sz="quarter" idx="10"/>
          </p:nvPr>
        </p:nvSpPr>
        <p:spPr/>
        <p:txBody>
          <a:bodyPr/>
          <a:lstStyle/>
          <a:p>
            <a:fld id="{87EA230B-286E-4BDE-9D9C-6DFB1C573571}" type="slidenum">
              <a:rPr lang="en-US" smtClean="0"/>
              <a:pPr/>
              <a:t>26</a:t>
            </a:fld>
            <a:endParaRPr lang="en-US"/>
          </a:p>
        </p:txBody>
      </p:sp>
    </p:spTree>
    <p:extLst>
      <p:ext uri="{BB962C8B-B14F-4D97-AF65-F5344CB8AC3E}">
        <p14:creationId xmlns:p14="http://schemas.microsoft.com/office/powerpoint/2010/main" val="3739287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Family medicine has been successful at helping meet the health care needs of people --</a:t>
            </a:r>
          </a:p>
          <a:p>
            <a:r>
              <a:rPr lang="en-US" sz="1200" b="0" i="0" u="none" strike="noStrike" kern="1200" baseline="0" dirty="0" smtClean="0">
                <a:solidFill>
                  <a:schemeClr val="tx1"/>
                </a:solidFill>
                <a:latin typeface="Arial" charset="0"/>
                <a:ea typeface="+mn-ea"/>
                <a:cs typeface="+mn-cs"/>
              </a:rPr>
              <a:t>particularly the needs of the underserved -- for more than 35 years. Yet, the specialty is not</a:t>
            </a:r>
          </a:p>
          <a:p>
            <a:r>
              <a:rPr lang="en-US" sz="1200" b="0" i="0" u="none" strike="noStrike" kern="1200" baseline="0" dirty="0" smtClean="0">
                <a:solidFill>
                  <a:schemeClr val="tx1"/>
                </a:solidFill>
                <a:latin typeface="Arial" charset="0"/>
                <a:ea typeface="+mn-ea"/>
                <a:cs typeface="+mn-cs"/>
              </a:rPr>
              <a:t>resting on its past success and is actively engaged in innovations to better care for people while</a:t>
            </a:r>
          </a:p>
          <a:p>
            <a:r>
              <a:rPr lang="en-US" sz="1200" b="0" i="0" u="none" strike="noStrike" kern="1200" baseline="0" dirty="0" smtClean="0">
                <a:solidFill>
                  <a:schemeClr val="tx1"/>
                </a:solidFill>
                <a:latin typeface="Arial" charset="0"/>
                <a:ea typeface="+mn-ea"/>
                <a:cs typeface="+mn-cs"/>
              </a:rPr>
              <a:t>making a career in family medicine even more rewarding.</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Many of the new innovations include technology to better accommodate patients and support</a:t>
            </a:r>
          </a:p>
          <a:p>
            <a:r>
              <a:rPr lang="en-US" sz="1200" b="0" i="0" u="none" strike="noStrike" kern="1200" baseline="0" dirty="0" smtClean="0">
                <a:solidFill>
                  <a:schemeClr val="tx1"/>
                </a:solidFill>
                <a:latin typeface="Arial" charset="0"/>
                <a:ea typeface="+mn-ea"/>
                <a:cs typeface="+mn-cs"/>
              </a:rPr>
              <a:t>the clinical and practice needs of family physicians. These innovations are based around a patient-centered medical home model.</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Family practices and family medicine training programs are implementing electronic health</a:t>
            </a:r>
          </a:p>
          <a:p>
            <a:r>
              <a:rPr lang="en-US" sz="1200" b="0" i="0" u="none" strike="noStrike" kern="1200" baseline="0" dirty="0" smtClean="0">
                <a:solidFill>
                  <a:schemeClr val="tx1"/>
                </a:solidFill>
                <a:latin typeface="Arial" charset="0"/>
                <a:ea typeface="+mn-ea"/>
                <a:cs typeface="+mn-cs"/>
              </a:rPr>
              <a:t>records with increasing frequency. EHRs will permit family physicians and other clinicians to</a:t>
            </a:r>
          </a:p>
          <a:p>
            <a:r>
              <a:rPr lang="en-US" sz="1200" b="0" i="0" u="none" strike="noStrike" kern="1200" baseline="0" dirty="0" smtClean="0">
                <a:solidFill>
                  <a:schemeClr val="tx1"/>
                </a:solidFill>
                <a:latin typeface="Arial" charset="0"/>
                <a:ea typeface="+mn-ea"/>
                <a:cs typeface="+mn-cs"/>
              </a:rPr>
              <a:t>have -- in hand, at the time of the visit -- all the information known about a patient: lab results,</a:t>
            </a:r>
          </a:p>
          <a:p>
            <a:r>
              <a:rPr lang="en-US" sz="1200" b="0" i="0" u="none" strike="noStrike" kern="1200" baseline="0" dirty="0" smtClean="0">
                <a:solidFill>
                  <a:schemeClr val="tx1"/>
                </a:solidFill>
                <a:latin typeface="Arial" charset="0"/>
                <a:ea typeface="+mn-ea"/>
                <a:cs typeface="+mn-cs"/>
              </a:rPr>
              <a:t>imaging reports, correspondence from consultants, medications lists, refill histories and all the</a:t>
            </a:r>
          </a:p>
          <a:p>
            <a:r>
              <a:rPr lang="en-US" sz="1200" b="0" i="0" u="none" strike="noStrike" kern="1200" baseline="0" dirty="0" smtClean="0">
                <a:solidFill>
                  <a:schemeClr val="tx1"/>
                </a:solidFill>
                <a:latin typeface="Arial" charset="0"/>
                <a:ea typeface="+mn-ea"/>
                <a:cs typeface="+mn-cs"/>
              </a:rPr>
              <a:t>chart notes. The focus of the visit can then be on caring for the patient rather than collecting</a:t>
            </a:r>
          </a:p>
          <a:p>
            <a:r>
              <a:rPr lang="en-US" sz="1200" b="0" i="0" u="none" strike="noStrike" kern="1200" baseline="0" dirty="0" smtClean="0">
                <a:solidFill>
                  <a:schemeClr val="tx1"/>
                </a:solidFill>
                <a:latin typeface="Arial" charset="0"/>
                <a:ea typeface="+mn-ea"/>
                <a:cs typeface="+mn-cs"/>
              </a:rPr>
              <a:t>missing patient information.</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EHRs also can be used to support clinical decision tools and to collect information that can help</a:t>
            </a:r>
          </a:p>
          <a:p>
            <a:r>
              <a:rPr lang="en-US" sz="1200" b="0" i="0" u="none" strike="noStrike" kern="1200" baseline="0" dirty="0" smtClean="0">
                <a:solidFill>
                  <a:schemeClr val="tx1"/>
                </a:solidFill>
                <a:latin typeface="Arial" charset="0"/>
                <a:ea typeface="+mn-ea"/>
                <a:cs typeface="+mn-cs"/>
              </a:rPr>
              <a:t>measure clinical outcomes. Clinical decision support tools include drug interaction warnings</a:t>
            </a:r>
          </a:p>
          <a:p>
            <a:r>
              <a:rPr lang="en-US" sz="1200" b="0" i="0" u="none" strike="noStrike" kern="1200" baseline="0" dirty="0" smtClean="0">
                <a:solidFill>
                  <a:schemeClr val="tx1"/>
                </a:solidFill>
                <a:latin typeface="Arial" charset="0"/>
                <a:ea typeface="+mn-ea"/>
                <a:cs typeface="+mn-cs"/>
              </a:rPr>
              <a:t>and clinical guidelines. Family medicine is one of the leading advocates for this technology and</a:t>
            </a:r>
          </a:p>
          <a:p>
            <a:r>
              <a:rPr lang="en-US" sz="1200" b="0" i="0" u="none" strike="noStrike" kern="1200" baseline="0" dirty="0" smtClean="0">
                <a:solidFill>
                  <a:schemeClr val="tx1"/>
                </a:solidFill>
                <a:latin typeface="Arial" charset="0"/>
                <a:ea typeface="+mn-ea"/>
                <a:cs typeface="+mn-cs"/>
              </a:rPr>
              <a:t>is helping family physicians and other primary care practices to test, finance and implement this</a:t>
            </a:r>
          </a:p>
          <a:p>
            <a:r>
              <a:rPr lang="en-US" sz="1200" b="0" i="0" u="none" strike="noStrike" kern="1200" baseline="0" dirty="0" smtClean="0">
                <a:solidFill>
                  <a:schemeClr val="tx1"/>
                </a:solidFill>
                <a:latin typeface="Arial" charset="0"/>
                <a:ea typeface="+mn-ea"/>
                <a:cs typeface="+mn-cs"/>
              </a:rPr>
              <a:t>technology.</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Also, family physicians are increasingly integrating email and Web-based technologies to</a:t>
            </a:r>
          </a:p>
          <a:p>
            <a:r>
              <a:rPr lang="en-US" sz="1200" b="0" i="0" u="none" strike="noStrike" kern="1200" baseline="0" dirty="0" smtClean="0">
                <a:solidFill>
                  <a:schemeClr val="tx1"/>
                </a:solidFill>
                <a:latin typeface="Arial" charset="0"/>
                <a:ea typeface="+mn-ea"/>
                <a:cs typeface="+mn-cs"/>
              </a:rPr>
              <a:t>improve physicians-patients’ communication. Analysts project that using these technologies will</a:t>
            </a:r>
          </a:p>
          <a:p>
            <a:r>
              <a:rPr lang="en-US" sz="1200" b="0" i="0" u="none" strike="noStrike" kern="1200" baseline="0" dirty="0" smtClean="0">
                <a:solidFill>
                  <a:schemeClr val="tx1"/>
                </a:solidFill>
                <a:latin typeface="Arial" charset="0"/>
                <a:ea typeface="+mn-ea"/>
                <a:cs typeface="+mn-cs"/>
              </a:rPr>
              <a:t>help patients avert unneeded visits and allow the physician to spend more time with patients</a:t>
            </a:r>
          </a:p>
          <a:p>
            <a:r>
              <a:rPr lang="en-US" sz="1200" b="0" i="0" u="none" strike="noStrike" kern="1200" baseline="0" dirty="0" smtClean="0">
                <a:solidFill>
                  <a:schemeClr val="tx1"/>
                </a:solidFill>
                <a:latin typeface="Arial" charset="0"/>
                <a:ea typeface="+mn-ea"/>
                <a:cs typeface="+mn-cs"/>
              </a:rPr>
              <a:t>when they </a:t>
            </a:r>
            <a:r>
              <a:rPr lang="en-US" sz="1200" b="0" i="1" u="none" strike="noStrike" kern="1200" baseline="0" dirty="0" smtClean="0">
                <a:solidFill>
                  <a:schemeClr val="tx1"/>
                </a:solidFill>
                <a:latin typeface="Arial" charset="0"/>
                <a:ea typeface="+mn-ea"/>
                <a:cs typeface="+mn-cs"/>
              </a:rPr>
              <a:t>do </a:t>
            </a:r>
            <a:r>
              <a:rPr lang="en-US" sz="1200" b="0" i="0" u="none" strike="noStrike" kern="1200" baseline="0" dirty="0" smtClean="0">
                <a:solidFill>
                  <a:schemeClr val="tx1"/>
                </a:solidFill>
                <a:latin typeface="Arial" charset="0"/>
                <a:ea typeface="+mn-ea"/>
                <a:cs typeface="+mn-cs"/>
              </a:rPr>
              <a:t>need an office appointment. They also project that these technologies will help</a:t>
            </a:r>
          </a:p>
          <a:p>
            <a:r>
              <a:rPr lang="en-US" sz="1200" b="0" i="0" u="none" strike="noStrike" kern="1200" baseline="0" dirty="0" smtClean="0">
                <a:solidFill>
                  <a:schemeClr val="tx1"/>
                </a:solidFill>
                <a:latin typeface="Arial" charset="0"/>
                <a:ea typeface="+mn-ea"/>
                <a:cs typeface="+mn-cs"/>
              </a:rPr>
              <a:t>patient’s get access to reliable information about their health conditions and the latest</a:t>
            </a:r>
          </a:p>
          <a:p>
            <a:r>
              <a:rPr lang="en-US" sz="1200" b="0" i="0" u="none" strike="noStrike" kern="1200" baseline="0" dirty="0" smtClean="0">
                <a:solidFill>
                  <a:schemeClr val="tx1"/>
                </a:solidFill>
                <a:latin typeface="Arial" charset="0"/>
                <a:ea typeface="+mn-ea"/>
                <a:cs typeface="+mn-cs"/>
              </a:rPr>
              <a:t>developments in treatments.</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27</a:t>
            </a:fld>
            <a:endParaRPr lang="en-US"/>
          </a:p>
        </p:txBody>
      </p:sp>
    </p:spTree>
    <p:extLst>
      <p:ext uri="{BB962C8B-B14F-4D97-AF65-F5344CB8AC3E}">
        <p14:creationId xmlns:p14="http://schemas.microsoft.com/office/powerpoint/2010/main" val="173011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family medicine office is where family physicians provide the majority of care to their</a:t>
            </a:r>
          </a:p>
          <a:p>
            <a:r>
              <a:rPr lang="en-US" sz="1200" b="0" i="0" u="none" strike="noStrike" kern="1200" baseline="0" dirty="0" smtClean="0">
                <a:solidFill>
                  <a:schemeClr val="tx1"/>
                </a:solidFill>
                <a:latin typeface="Arial" charset="0"/>
                <a:ea typeface="+mn-ea"/>
                <a:cs typeface="+mn-cs"/>
              </a:rPr>
              <a:t>patients.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Their patients present with diverse medical problems that demand the broad medical and</a:t>
            </a:r>
          </a:p>
          <a:p>
            <a:r>
              <a:rPr lang="en-US" sz="1200" b="0" i="0" u="none" strike="noStrike" kern="1200" baseline="0" dirty="0" smtClean="0">
                <a:solidFill>
                  <a:schemeClr val="tx1"/>
                </a:solidFill>
                <a:latin typeface="Arial" charset="0"/>
                <a:ea typeface="+mn-ea"/>
                <a:cs typeface="+mn-cs"/>
              </a:rPr>
              <a:t>psychosocial knowledge that family physicians possess.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Family physicians also deliver care in several other settings: hospitals, nursing homes,</a:t>
            </a:r>
          </a:p>
          <a:p>
            <a:r>
              <a:rPr lang="en-US" sz="1200" b="0" i="0" u="none" strike="noStrike" kern="1200" baseline="0" dirty="0" smtClean="0">
                <a:solidFill>
                  <a:schemeClr val="tx1"/>
                </a:solidFill>
                <a:latin typeface="Arial" charset="0"/>
                <a:ea typeface="+mn-ea"/>
                <a:cs typeface="+mn-cs"/>
              </a:rPr>
              <a:t>community health centers, urgent care centers, emergency rooms, the homes of their patients,</a:t>
            </a:r>
          </a:p>
          <a:p>
            <a:r>
              <a:rPr lang="en-US" sz="1200" b="0" i="0" u="none" strike="noStrike" kern="1200" baseline="0" dirty="0" smtClean="0">
                <a:solidFill>
                  <a:schemeClr val="tx1"/>
                </a:solidFill>
                <a:latin typeface="Arial" charset="0"/>
                <a:ea typeface="+mn-ea"/>
                <a:cs typeface="+mn-cs"/>
              </a:rPr>
              <a:t>managed care clinics, and university-based health centers to name a few.</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4</a:t>
            </a:fld>
            <a:endParaRPr lang="en-US"/>
          </a:p>
        </p:txBody>
      </p:sp>
    </p:spTree>
    <p:extLst>
      <p:ext uri="{BB962C8B-B14F-4D97-AF65-F5344CB8AC3E}">
        <p14:creationId xmlns:p14="http://schemas.microsoft.com/office/powerpoint/2010/main" val="106141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Continuity of care is the process by which the patient and the physician are cooperatively involved in ongoing health care management toward the goal of high quality, cost-effective medical care. </a:t>
            </a:r>
            <a:br>
              <a:rPr lang="en-US" dirty="0" smtClean="0"/>
            </a:br>
            <a:r>
              <a:rPr lang="en-US" dirty="0" smtClean="0"/>
              <a:t/>
            </a:r>
            <a:br>
              <a:rPr lang="en-US" dirty="0" smtClean="0"/>
            </a:br>
            <a:r>
              <a:rPr lang="en-US" dirty="0" smtClean="0"/>
              <a:t>Continuity of care is a hallmark and primary objective of family medicine and is consistent with quality patient care. The continuity of care inherent in family medicine helps family physicians gain their patients’ confidence and enables family physicians to be more effective patient advocates. It also facilitates the family physician's role as a cost-effective coordinator of the patient's health services by making early recognition of problems possible. Continuity of care is rooted in a long-term patient-physician partnership in which the physician knows the patient’s history from experience and can integrate new information and decisions from a whole-patient perspective efficiently without extensive investigation or record review.</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5</a:t>
            </a:fld>
            <a:endParaRPr lang="en-US"/>
          </a:p>
        </p:txBody>
      </p:sp>
    </p:spTree>
    <p:extLst>
      <p:ext uri="{BB962C8B-B14F-4D97-AF65-F5344CB8AC3E}">
        <p14:creationId xmlns:p14="http://schemas.microsoft.com/office/powerpoint/2010/main" val="3419629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Cancer prevention, behavior modification, and control of chronic diseases are some of the ways</a:t>
            </a:r>
          </a:p>
          <a:p>
            <a:r>
              <a:rPr lang="en-US" sz="1200" b="0" i="0" u="none" strike="noStrike" kern="1200" baseline="0" dirty="0" smtClean="0">
                <a:solidFill>
                  <a:schemeClr val="tx1"/>
                </a:solidFill>
                <a:latin typeface="Arial" charset="0"/>
                <a:ea typeface="+mn-ea"/>
                <a:cs typeface="+mn-cs"/>
              </a:rPr>
              <a:t>in which primary care improves the health of individuals.</a:t>
            </a:r>
          </a:p>
          <a:p>
            <a:r>
              <a:rPr lang="en-US" sz="1200" b="0" i="0" u="none" strike="noStrike" kern="1200" baseline="0" dirty="0" smtClean="0">
                <a:solidFill>
                  <a:schemeClr val="tx1"/>
                </a:solidFill>
                <a:latin typeface="Arial" charset="0"/>
                <a:ea typeface="+mn-ea"/>
                <a:cs typeface="+mn-cs"/>
              </a:rPr>
              <a:t>When we examine medical outcomes related to primary care we find:</a:t>
            </a:r>
          </a:p>
          <a:p>
            <a:r>
              <a:rPr lang="en-US" sz="1200" b="0" i="0" u="none" strike="noStrike" kern="1200" baseline="0" dirty="0" smtClean="0">
                <a:solidFill>
                  <a:schemeClr val="tx1"/>
                </a:solidFill>
                <a:latin typeface="Arial" charset="0"/>
                <a:ea typeface="+mn-ea"/>
                <a:cs typeface="+mn-cs"/>
              </a:rPr>
              <a:t>U.S. adults and children who have a regular source of primary health care have better health</a:t>
            </a:r>
          </a:p>
          <a:p>
            <a:r>
              <a:rPr lang="en-US" sz="1200" b="0" i="0" u="none" strike="noStrike" kern="1200" baseline="0" dirty="0" smtClean="0">
                <a:solidFill>
                  <a:schemeClr val="tx1"/>
                </a:solidFill>
                <a:latin typeface="Arial" charset="0"/>
                <a:ea typeface="+mn-ea"/>
                <a:cs typeface="+mn-cs"/>
              </a:rPr>
              <a:t>outcomes than those who don’t.</a:t>
            </a:r>
          </a:p>
          <a:p>
            <a:r>
              <a:rPr lang="en-US" sz="1200" b="0" i="0" u="none" strike="noStrike" kern="1200" baseline="0" dirty="0" smtClean="0">
                <a:solidFill>
                  <a:schemeClr val="tx1"/>
                </a:solidFill>
                <a:latin typeface="Arial" charset="0"/>
                <a:ea typeface="+mn-ea"/>
                <a:cs typeface="+mn-cs"/>
              </a:rPr>
              <a:t>An increase in the proportion of physicians who practice primary care leads to earlier detection</a:t>
            </a:r>
          </a:p>
          <a:p>
            <a:r>
              <a:rPr lang="en-US" sz="1200" b="0" i="0" u="none" strike="noStrike" kern="1200" baseline="0" dirty="0" smtClean="0">
                <a:solidFill>
                  <a:schemeClr val="tx1"/>
                </a:solidFill>
                <a:latin typeface="Arial" charset="0"/>
                <a:ea typeface="+mn-ea"/>
                <a:cs typeface="+mn-cs"/>
              </a:rPr>
              <a:t>of several types of cancer including cancer of the breasts, colon, cervix and skin.</a:t>
            </a:r>
          </a:p>
          <a:p>
            <a:r>
              <a:rPr lang="en-US" sz="1200" b="0" i="0" u="none" strike="noStrike" kern="1200" baseline="0" dirty="0" smtClean="0">
                <a:solidFill>
                  <a:schemeClr val="tx1"/>
                </a:solidFill>
                <a:latin typeface="Arial" charset="0"/>
                <a:ea typeface="+mn-ea"/>
                <a:cs typeface="+mn-cs"/>
              </a:rPr>
              <a:t>Having a primary care physician reduces mortality due to cardiovascular and pulmonary</a:t>
            </a:r>
          </a:p>
          <a:p>
            <a:r>
              <a:rPr lang="en-US" sz="1200" b="0" i="0" u="none" strike="noStrike" kern="1200" baseline="0" dirty="0" smtClean="0">
                <a:solidFill>
                  <a:schemeClr val="tx1"/>
                </a:solidFill>
                <a:latin typeface="Arial" charset="0"/>
                <a:ea typeface="+mn-ea"/>
                <a:cs typeface="+mn-cs"/>
              </a:rPr>
              <a:t>diseases. </a:t>
            </a:r>
          </a:p>
          <a:p>
            <a:r>
              <a:rPr lang="en-US" sz="1200" b="0" i="0" u="none" strike="noStrike" kern="1200" baseline="0" dirty="0" smtClean="0">
                <a:solidFill>
                  <a:schemeClr val="tx1"/>
                </a:solidFill>
                <a:latin typeface="Arial" charset="0"/>
                <a:ea typeface="+mn-ea"/>
                <a:cs typeface="+mn-cs"/>
              </a:rPr>
              <a:t>States that have more primary care doctors have lower death rates.</a:t>
            </a:r>
          </a:p>
          <a:p>
            <a:r>
              <a:rPr lang="en-US" sz="1200" b="0" i="0" u="none" strike="noStrike" kern="1200" baseline="0" dirty="0" smtClean="0">
                <a:solidFill>
                  <a:schemeClr val="tx1"/>
                </a:solidFill>
                <a:latin typeface="Arial" charset="0"/>
                <a:ea typeface="+mn-ea"/>
                <a:cs typeface="+mn-cs"/>
              </a:rPr>
              <a:t>Primary care decreases hospital admission rates and decreases emergency room utilization for</a:t>
            </a:r>
          </a:p>
          <a:p>
            <a:r>
              <a:rPr lang="en-US" sz="1200" b="0" i="0" u="none" strike="noStrike" kern="1200" baseline="0" dirty="0" smtClean="0">
                <a:solidFill>
                  <a:schemeClr val="tx1"/>
                </a:solidFill>
                <a:latin typeface="Arial" charset="0"/>
                <a:ea typeface="+mn-ea"/>
                <a:cs typeface="+mn-cs"/>
              </a:rPr>
              <a:t>children and adults.</a:t>
            </a:r>
          </a:p>
          <a:p>
            <a:r>
              <a:rPr lang="en-US" sz="1200" b="0" i="0" u="none" strike="noStrike" kern="1200" baseline="0" dirty="0" smtClean="0">
                <a:solidFill>
                  <a:schemeClr val="tx1"/>
                </a:solidFill>
                <a:latin typeface="Arial" charset="0"/>
                <a:ea typeface="+mn-ea"/>
                <a:cs typeface="+mn-cs"/>
              </a:rPr>
              <a:t>Countries that emphasize primary care have better population health [as measured by longevity,</a:t>
            </a:r>
          </a:p>
          <a:p>
            <a:r>
              <a:rPr lang="en-US" sz="1200" b="0" i="0" u="none" strike="noStrike" kern="1200" baseline="0" dirty="0" smtClean="0">
                <a:solidFill>
                  <a:schemeClr val="tx1"/>
                </a:solidFill>
                <a:latin typeface="Arial" charset="0"/>
                <a:ea typeface="+mn-ea"/>
                <a:cs typeface="+mn-cs"/>
              </a:rPr>
              <a:t>infant mortality and patient satisfaction] at lower costs.</a:t>
            </a:r>
          </a:p>
          <a:p>
            <a:r>
              <a:rPr lang="en-US" sz="1200" b="0" i="0" u="none" strike="noStrike" kern="1200" baseline="0" dirty="0" smtClean="0">
                <a:solidFill>
                  <a:schemeClr val="tx1"/>
                </a:solidFill>
                <a:latin typeface="Arial" charset="0"/>
                <a:ea typeface="+mn-ea"/>
                <a:cs typeface="+mn-cs"/>
              </a:rPr>
              <a:t>Researchers who have examined the potential impact of primary care on health care spending</a:t>
            </a:r>
          </a:p>
          <a:p>
            <a:r>
              <a:rPr lang="en-US" sz="1200" b="0" i="0" u="none" strike="noStrike" kern="1200" baseline="0" dirty="0" smtClean="0">
                <a:solidFill>
                  <a:schemeClr val="tx1"/>
                </a:solidFill>
                <a:latin typeface="Arial" charset="0"/>
                <a:ea typeface="+mn-ea"/>
                <a:cs typeface="+mn-cs"/>
              </a:rPr>
              <a:t>in the United States estimate that the nation would save more than $67 billion dollars per year if every</a:t>
            </a:r>
          </a:p>
          <a:p>
            <a:r>
              <a:rPr lang="en-US" sz="1200" b="0" i="0" u="none" strike="noStrike" kern="1200" baseline="0" dirty="0" smtClean="0">
                <a:solidFill>
                  <a:schemeClr val="tx1"/>
                </a:solidFill>
                <a:latin typeface="Arial" charset="0"/>
                <a:ea typeface="+mn-ea"/>
                <a:cs typeface="+mn-cs"/>
              </a:rPr>
              <a:t>American used primary care physicians as their usual source of care.</a:t>
            </a:r>
          </a:p>
          <a:p>
            <a:r>
              <a:rPr lang="en-US" sz="1200" b="0" i="0" u="none" strike="noStrike" kern="1200" baseline="0" dirty="0" smtClean="0">
                <a:solidFill>
                  <a:schemeClr val="tx1"/>
                </a:solidFill>
                <a:latin typeface="Arial" charset="0"/>
                <a:ea typeface="+mn-ea"/>
                <a:cs typeface="+mn-cs"/>
              </a:rPr>
              <a:t>To put the cost/quality value of primary care into context:</a:t>
            </a:r>
          </a:p>
          <a:p>
            <a:r>
              <a:rPr lang="en-US" sz="1200" b="0" i="0" u="none" strike="noStrike" kern="1200" baseline="0" dirty="0" smtClean="0">
                <a:solidFill>
                  <a:schemeClr val="tx1"/>
                </a:solidFill>
                <a:latin typeface="Arial" charset="0"/>
                <a:ea typeface="+mn-ea"/>
                <a:cs typeface="+mn-cs"/>
              </a:rPr>
              <a:t>U.S. health spending per person is twice the average of that in Britain, Canada, France,</a:t>
            </a:r>
          </a:p>
          <a:p>
            <a:r>
              <a:rPr lang="en-US" sz="1200" b="0" i="0" u="none" strike="noStrike" kern="1200" baseline="0" dirty="0" smtClean="0">
                <a:solidFill>
                  <a:schemeClr val="tx1"/>
                </a:solidFill>
                <a:latin typeface="Arial" charset="0"/>
                <a:ea typeface="+mn-ea"/>
                <a:cs typeface="+mn-cs"/>
              </a:rPr>
              <a:t>Germany, and Italy -- countries that support and emphasize primary care and have better health</a:t>
            </a:r>
          </a:p>
          <a:p>
            <a:r>
              <a:rPr lang="en-US" sz="1200" b="0" i="0" u="none" strike="noStrike" kern="1200" baseline="0" dirty="0" smtClean="0">
                <a:solidFill>
                  <a:schemeClr val="tx1"/>
                </a:solidFill>
                <a:latin typeface="Arial" charset="0"/>
                <a:ea typeface="+mn-ea"/>
                <a:cs typeface="+mn-cs"/>
              </a:rPr>
              <a:t>rankings.</a:t>
            </a:r>
          </a:p>
          <a:p>
            <a:r>
              <a:rPr lang="en-US" sz="1200" b="0" i="0" u="none" strike="noStrike" kern="1200" baseline="0" dirty="0" smtClean="0">
                <a:solidFill>
                  <a:schemeClr val="tx1"/>
                </a:solidFill>
                <a:latin typeface="Arial" charset="0"/>
                <a:ea typeface="+mn-ea"/>
                <a:cs typeface="+mn-cs"/>
              </a:rPr>
              <a:t>In the United States, one-third of excessive costs is attributed to performance of unnecessary</a:t>
            </a:r>
          </a:p>
          <a:p>
            <a:r>
              <a:rPr lang="en-US" sz="1200" b="0" i="0" u="none" strike="noStrike" kern="1200" baseline="0" dirty="0" smtClean="0">
                <a:solidFill>
                  <a:schemeClr val="tx1"/>
                </a:solidFill>
                <a:latin typeface="Arial" charset="0"/>
                <a:ea typeface="+mn-ea"/>
                <a:cs typeface="+mn-cs"/>
              </a:rPr>
              <a:t>and non-indicated procedures.</a:t>
            </a:r>
          </a:p>
        </p:txBody>
      </p:sp>
      <p:sp>
        <p:nvSpPr>
          <p:cNvPr id="4" name="Slide Number Placeholder 3"/>
          <p:cNvSpPr>
            <a:spLocks noGrp="1"/>
          </p:cNvSpPr>
          <p:nvPr>
            <p:ph type="sldNum" sz="quarter" idx="10"/>
          </p:nvPr>
        </p:nvSpPr>
        <p:spPr/>
        <p:txBody>
          <a:bodyPr/>
          <a:lstStyle/>
          <a:p>
            <a:fld id="{87EA230B-286E-4BDE-9D9C-6DFB1C573571}" type="slidenum">
              <a:rPr lang="en-US" smtClean="0"/>
              <a:pPr/>
              <a:t>6</a:t>
            </a:fld>
            <a:endParaRPr lang="en-US"/>
          </a:p>
        </p:txBody>
      </p:sp>
    </p:spTree>
    <p:extLst>
      <p:ext uri="{BB962C8B-B14F-4D97-AF65-F5344CB8AC3E}">
        <p14:creationId xmlns:p14="http://schemas.microsoft.com/office/powerpoint/2010/main" val="382258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Primary care physicians are the key source of health care for people with complex diseases and</a:t>
            </a:r>
          </a:p>
          <a:p>
            <a:r>
              <a:rPr lang="en-US" sz="1200" b="0" i="0" u="none" strike="noStrike" kern="1200" baseline="0" dirty="0" smtClean="0">
                <a:solidFill>
                  <a:schemeClr val="tx1"/>
                </a:solidFill>
                <a:latin typeface="Arial" charset="0"/>
                <a:ea typeface="+mn-ea"/>
                <a:cs typeface="+mn-cs"/>
              </a:rPr>
              <a:t>provide ongoing care for most of the health care needs of these patients.</a:t>
            </a:r>
          </a:p>
          <a:p>
            <a:r>
              <a:rPr lang="en-US" sz="1200" b="0" i="0" u="none" strike="noStrike" kern="1200" baseline="0" dirty="0" smtClean="0">
                <a:solidFill>
                  <a:schemeClr val="tx1"/>
                </a:solidFill>
                <a:latin typeface="Arial" charset="0"/>
                <a:ea typeface="+mn-ea"/>
                <a:cs typeface="+mn-cs"/>
              </a:rPr>
              <a:t>Recent research indicates that primary care physicians are better diagnosticians than their</a:t>
            </a:r>
          </a:p>
          <a:p>
            <a:r>
              <a:rPr lang="en-US" sz="1200" b="0" i="0" u="none" strike="noStrike" kern="1200" baseline="0" dirty="0" smtClean="0">
                <a:solidFill>
                  <a:schemeClr val="tx1"/>
                </a:solidFill>
                <a:latin typeface="Arial" charset="0"/>
                <a:ea typeface="+mn-ea"/>
                <a:cs typeface="+mn-cs"/>
              </a:rPr>
              <a:t>subspecialty colleagues.</a:t>
            </a:r>
          </a:p>
          <a:p>
            <a:r>
              <a:rPr lang="en-US" sz="1200" b="0" i="0" u="none" strike="noStrike" kern="1200" baseline="0" dirty="0" smtClean="0">
                <a:solidFill>
                  <a:schemeClr val="tx1"/>
                </a:solidFill>
                <a:latin typeface="Arial" charset="0"/>
                <a:ea typeface="+mn-ea"/>
                <a:cs typeface="+mn-cs"/>
              </a:rPr>
              <a:t>The ability to make an accurate diagnosis is a skill that makes family physicians, general</a:t>
            </a:r>
          </a:p>
          <a:p>
            <a:r>
              <a:rPr lang="en-US" sz="1200" b="0" i="0" u="none" strike="noStrike" kern="1200" baseline="0" dirty="0" smtClean="0">
                <a:solidFill>
                  <a:schemeClr val="tx1"/>
                </a:solidFill>
                <a:latin typeface="Arial" charset="0"/>
                <a:ea typeface="+mn-ea"/>
                <a:cs typeface="+mn-cs"/>
              </a:rPr>
              <a:t>internists and general pediatricians the ideal first contact point for patients in a highly complex</a:t>
            </a:r>
          </a:p>
          <a:p>
            <a:r>
              <a:rPr lang="en-US" sz="1200" b="0" i="0" u="none" strike="noStrike" kern="1200" baseline="0" dirty="0" smtClean="0">
                <a:solidFill>
                  <a:schemeClr val="tx1"/>
                </a:solidFill>
                <a:latin typeface="Arial" charset="0"/>
                <a:ea typeface="+mn-ea"/>
                <a:cs typeface="+mn-cs"/>
              </a:rPr>
              <a:t>health care system.</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7</a:t>
            </a:fld>
            <a:endParaRPr lang="en-US"/>
          </a:p>
        </p:txBody>
      </p:sp>
    </p:spTree>
    <p:extLst>
      <p:ext uri="{BB962C8B-B14F-4D97-AF65-F5344CB8AC3E}">
        <p14:creationId xmlns:p14="http://schemas.microsoft.com/office/powerpoint/2010/main" val="384386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Family physicians care for people and families of all ages. Family physicians emphasize</a:t>
            </a:r>
          </a:p>
          <a:p>
            <a:r>
              <a:rPr lang="en-US" sz="1200" b="0" i="0" u="none" strike="noStrike" kern="1200" baseline="0" dirty="0" smtClean="0">
                <a:solidFill>
                  <a:schemeClr val="tx1"/>
                </a:solidFill>
                <a:latin typeface="Arial" charset="0"/>
                <a:ea typeface="+mn-ea"/>
                <a:cs typeface="+mn-cs"/>
              </a:rPr>
              <a:t>wellness, disease prevention, and evidence-based medical interventions; they are always</a:t>
            </a:r>
          </a:p>
          <a:p>
            <a:r>
              <a:rPr lang="en-US" sz="1200" b="0" i="0" u="none" strike="noStrike" kern="1200" baseline="0" dirty="0" smtClean="0">
                <a:solidFill>
                  <a:schemeClr val="tx1"/>
                </a:solidFill>
                <a:latin typeface="Arial" charset="0"/>
                <a:ea typeface="+mn-ea"/>
                <a:cs typeface="+mn-cs"/>
              </a:rPr>
              <a:t>aware of the psychological and social dimension of their patients’ lives.</a:t>
            </a:r>
          </a:p>
          <a:p>
            <a:r>
              <a:rPr lang="en-US" sz="1200" b="0" i="0" u="none" strike="noStrike" kern="1200" baseline="0" dirty="0" smtClean="0">
                <a:solidFill>
                  <a:schemeClr val="tx1"/>
                </a:solidFill>
                <a:latin typeface="Arial" charset="0"/>
                <a:ea typeface="+mn-ea"/>
                <a:cs typeface="+mn-cs"/>
              </a:rPr>
              <a:t>Family physicians are important because they:</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Care for a wide variety of medical problems,</a:t>
            </a:r>
          </a:p>
          <a:p>
            <a:r>
              <a:rPr lang="en-US" sz="1200" b="0" i="0" u="none" strike="noStrike" kern="1200" baseline="0" dirty="0" smtClean="0">
                <a:solidFill>
                  <a:schemeClr val="tx1"/>
                </a:solidFill>
                <a:latin typeface="Arial" charset="0"/>
                <a:ea typeface="+mn-ea"/>
                <a:cs typeface="+mn-cs"/>
              </a:rPr>
              <a:t>• Coordinate care with other health professionals,</a:t>
            </a:r>
          </a:p>
          <a:p>
            <a:r>
              <a:rPr lang="en-US" sz="1200" b="0" i="0" u="none" strike="noStrike" kern="1200" baseline="0" dirty="0" smtClean="0">
                <a:solidFill>
                  <a:schemeClr val="tx1"/>
                </a:solidFill>
                <a:latin typeface="Arial" charset="0"/>
                <a:ea typeface="+mn-ea"/>
                <a:cs typeface="+mn-cs"/>
              </a:rPr>
              <a:t>• Prioritize from a broad agenda to meet their patients’ needs,</a:t>
            </a:r>
          </a:p>
          <a:p>
            <a:r>
              <a:rPr lang="en-US" sz="1200" b="0" i="0" u="none" strike="noStrike" kern="1200" baseline="0" dirty="0" smtClean="0">
                <a:solidFill>
                  <a:schemeClr val="tx1"/>
                </a:solidFill>
                <a:latin typeface="Arial" charset="0"/>
                <a:ea typeface="+mn-ea"/>
                <a:cs typeface="+mn-cs"/>
              </a:rPr>
              <a:t>• Practice patient-centered medicine,</a:t>
            </a:r>
          </a:p>
          <a:p>
            <a:r>
              <a:rPr lang="en-US" sz="1200" b="0" i="0" u="none" strike="noStrike" kern="1200" baseline="0" dirty="0" smtClean="0">
                <a:solidFill>
                  <a:schemeClr val="tx1"/>
                </a:solidFill>
                <a:latin typeface="Arial" charset="0"/>
                <a:ea typeface="+mn-ea"/>
                <a:cs typeface="+mn-cs"/>
              </a:rPr>
              <a:t>• Provide care to individuals within the context of family and community,</a:t>
            </a:r>
          </a:p>
          <a:p>
            <a:r>
              <a:rPr lang="en-US" sz="1200" b="0" i="0" u="none" strike="noStrike" kern="1200" baseline="0" dirty="0" smtClean="0">
                <a:solidFill>
                  <a:schemeClr val="tx1"/>
                </a:solidFill>
                <a:latin typeface="Arial" charset="0"/>
                <a:ea typeface="+mn-ea"/>
                <a:cs typeface="+mn-cs"/>
              </a:rPr>
              <a:t>• Develop relationships over time and multiple patient visits,</a:t>
            </a:r>
          </a:p>
          <a:p>
            <a:r>
              <a:rPr lang="en-US" sz="1200" b="0" i="0" u="none" strike="noStrike" kern="1200" baseline="0" dirty="0" smtClean="0">
                <a:solidFill>
                  <a:schemeClr val="tx1"/>
                </a:solidFill>
                <a:latin typeface="Arial" charset="0"/>
                <a:ea typeface="+mn-ea"/>
                <a:cs typeface="+mn-cs"/>
              </a:rPr>
              <a:t>• Perform a significant amount of patient education,</a:t>
            </a:r>
          </a:p>
          <a:p>
            <a:r>
              <a:rPr lang="en-US" sz="1200" b="0" i="0" u="none" strike="noStrike" kern="1200" baseline="0" dirty="0" smtClean="0">
                <a:solidFill>
                  <a:schemeClr val="tx1"/>
                </a:solidFill>
                <a:latin typeface="Arial" charset="0"/>
                <a:ea typeface="+mn-ea"/>
                <a:cs typeface="+mn-cs"/>
              </a:rPr>
              <a:t>• Tailor messages about health habits to high-risk patients,</a:t>
            </a:r>
          </a:p>
          <a:p>
            <a:r>
              <a:rPr lang="en-US" sz="1200" b="0" i="0" u="none" strike="noStrike" kern="1200" baseline="0" dirty="0" smtClean="0">
                <a:solidFill>
                  <a:schemeClr val="tx1"/>
                </a:solidFill>
                <a:latin typeface="Arial" charset="0"/>
                <a:ea typeface="+mn-ea"/>
                <a:cs typeface="+mn-cs"/>
              </a:rPr>
              <a:t>• Use illness visits as opportunities for prevention, and</a:t>
            </a:r>
          </a:p>
          <a:p>
            <a:r>
              <a:rPr lang="en-US" sz="1200" b="0" i="0" u="none" strike="noStrike" kern="1200" baseline="0" dirty="0" smtClean="0">
                <a:solidFill>
                  <a:schemeClr val="tx1"/>
                </a:solidFill>
                <a:latin typeface="Arial" charset="0"/>
                <a:ea typeface="+mn-ea"/>
                <a:cs typeface="+mn-cs"/>
              </a:rPr>
              <a:t>• Use patient visits and opportunities to identify mental health problems.</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8</a:t>
            </a:fld>
            <a:endParaRPr lang="en-US"/>
          </a:p>
        </p:txBody>
      </p:sp>
    </p:spTree>
    <p:extLst>
      <p:ext uri="{BB962C8B-B14F-4D97-AF65-F5344CB8AC3E}">
        <p14:creationId xmlns:p14="http://schemas.microsoft.com/office/powerpoint/2010/main" val="2006506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Family physicians recognize and manage complicated acute and chronic diagnoses including</a:t>
            </a:r>
          </a:p>
          <a:p>
            <a:r>
              <a:rPr lang="en-US" sz="1200" b="0" i="0" u="none" strike="noStrike" kern="1200" baseline="0" dirty="0" smtClean="0">
                <a:solidFill>
                  <a:schemeClr val="tx1"/>
                </a:solidFill>
                <a:latin typeface="Arial" charset="0"/>
                <a:ea typeface="+mn-ea"/>
                <a:cs typeface="+mn-cs"/>
              </a:rPr>
              <a:t>diabetes, heart disease, hypertension, anxiety, depression, obesity and cancer. Helping patients</a:t>
            </a:r>
          </a:p>
          <a:p>
            <a:r>
              <a:rPr lang="en-US" sz="1200" b="0" i="0" u="none" strike="noStrike" kern="1200" baseline="0" dirty="0" smtClean="0">
                <a:solidFill>
                  <a:schemeClr val="tx1"/>
                </a:solidFill>
                <a:latin typeface="Arial" charset="0"/>
                <a:ea typeface="+mn-ea"/>
                <a:cs typeface="+mn-cs"/>
              </a:rPr>
              <a:t>and their families prevent the onset of these complex diseases is an area in which family</a:t>
            </a:r>
          </a:p>
          <a:p>
            <a:r>
              <a:rPr lang="en-US" sz="1200" b="0" i="0" u="none" strike="noStrike" kern="1200" baseline="0" dirty="0" smtClean="0">
                <a:solidFill>
                  <a:schemeClr val="tx1"/>
                </a:solidFill>
                <a:latin typeface="Arial" charset="0"/>
                <a:ea typeface="+mn-ea"/>
                <a:cs typeface="+mn-cs"/>
              </a:rPr>
              <a:t>physicians excel.</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Sometimes, family physicians focus on the needs of very specific kinds of patients and have the</a:t>
            </a:r>
          </a:p>
          <a:p>
            <a:r>
              <a:rPr lang="en-US" sz="1200" b="0" i="0" u="none" strike="noStrike" kern="1200" baseline="0" dirty="0" smtClean="0">
                <a:solidFill>
                  <a:schemeClr val="tx1"/>
                </a:solidFill>
                <a:latin typeface="Arial" charset="0"/>
                <a:ea typeface="+mn-ea"/>
                <a:cs typeface="+mn-cs"/>
              </a:rPr>
              <a:t>option of pursuing additional expertise and training through fellowships in areas such as</a:t>
            </a:r>
          </a:p>
          <a:p>
            <a:r>
              <a:rPr lang="en-US" sz="1200" b="0" i="0" u="none" strike="noStrike" kern="1200" baseline="0" dirty="0" smtClean="0">
                <a:solidFill>
                  <a:schemeClr val="tx1"/>
                </a:solidFill>
                <a:latin typeface="Arial" charset="0"/>
                <a:ea typeface="+mn-ea"/>
                <a:cs typeface="+mn-cs"/>
              </a:rPr>
              <a:t>geriatrics, sports medicine, palliative care, preventive medicine, and international medicine, to</a:t>
            </a:r>
          </a:p>
          <a:p>
            <a:r>
              <a:rPr lang="en-US" sz="1200" b="0" i="0" u="none" strike="noStrike" kern="1200" baseline="0" dirty="0" smtClean="0">
                <a:solidFill>
                  <a:schemeClr val="tx1"/>
                </a:solidFill>
                <a:latin typeface="Arial" charset="0"/>
                <a:ea typeface="+mn-ea"/>
                <a:cs typeface="+mn-cs"/>
              </a:rPr>
              <a:t>name a few.</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9</a:t>
            </a:fld>
            <a:endParaRPr lang="en-US"/>
          </a:p>
        </p:txBody>
      </p:sp>
    </p:spTree>
    <p:extLst>
      <p:ext uri="{BB962C8B-B14F-4D97-AF65-F5344CB8AC3E}">
        <p14:creationId xmlns:p14="http://schemas.microsoft.com/office/powerpoint/2010/main" val="422222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Family medicine is a great specialty for students who want to have long-term patient</a:t>
            </a:r>
          </a:p>
          <a:p>
            <a:r>
              <a:rPr lang="en-US" sz="1200" b="0" i="0" u="none" strike="noStrike" kern="1200" baseline="0" dirty="0" smtClean="0">
                <a:solidFill>
                  <a:schemeClr val="tx1"/>
                </a:solidFill>
                <a:latin typeface="Arial" charset="0"/>
                <a:ea typeface="+mn-ea"/>
                <a:cs typeface="+mn-cs"/>
              </a:rPr>
              <a:t>relationships and still have the opportunity to perform a variety of hands-on procedures.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In addition to office-based procedural training, family physicians receive training in hospital-based</a:t>
            </a:r>
          </a:p>
          <a:p>
            <a:r>
              <a:rPr lang="en-US" sz="1200" b="0" i="0" u="none" strike="noStrike" kern="1200" baseline="0" dirty="0" smtClean="0">
                <a:solidFill>
                  <a:schemeClr val="tx1"/>
                </a:solidFill>
                <a:latin typeface="Arial" charset="0"/>
                <a:ea typeface="+mn-ea"/>
                <a:cs typeface="+mn-cs"/>
              </a:rPr>
              <a:t>medicine, including critical care and obstetrical procedures, such as amniocentesis and</a:t>
            </a:r>
          </a:p>
          <a:p>
            <a:r>
              <a:rPr lang="en-US" sz="1200" b="0" i="0" u="none" strike="noStrike" kern="1200" baseline="0" dirty="0" smtClean="0">
                <a:solidFill>
                  <a:schemeClr val="tx1"/>
                </a:solidFill>
                <a:latin typeface="Arial" charset="0"/>
                <a:ea typeface="+mn-ea"/>
                <a:cs typeface="+mn-cs"/>
              </a:rPr>
              <a:t>cesarean section. Family physicians have the flexibility to incorporate procedures into their</a:t>
            </a:r>
          </a:p>
          <a:p>
            <a:r>
              <a:rPr lang="en-US" sz="1200" b="0" i="0" u="none" strike="noStrike" kern="1200" baseline="0" dirty="0" smtClean="0">
                <a:solidFill>
                  <a:schemeClr val="tx1"/>
                </a:solidFill>
                <a:latin typeface="Arial" charset="0"/>
                <a:ea typeface="+mn-ea"/>
                <a:cs typeface="+mn-cs"/>
              </a:rPr>
              <a:t>patient care as their skills and interests evolve and demand for those procedures change in the</a:t>
            </a:r>
          </a:p>
          <a:p>
            <a:r>
              <a:rPr lang="en-US" sz="1200" b="0" i="0" u="none" strike="noStrike" kern="1200" baseline="0" dirty="0" smtClean="0">
                <a:solidFill>
                  <a:schemeClr val="tx1"/>
                </a:solidFill>
                <a:latin typeface="Arial" charset="0"/>
                <a:ea typeface="+mn-ea"/>
                <a:cs typeface="+mn-cs"/>
              </a:rPr>
              <a:t>community.</a:t>
            </a:r>
            <a:endParaRPr lang="en-US" dirty="0"/>
          </a:p>
        </p:txBody>
      </p:sp>
      <p:sp>
        <p:nvSpPr>
          <p:cNvPr id="4" name="Slide Number Placeholder 3"/>
          <p:cNvSpPr>
            <a:spLocks noGrp="1"/>
          </p:cNvSpPr>
          <p:nvPr>
            <p:ph type="sldNum" sz="quarter" idx="10"/>
          </p:nvPr>
        </p:nvSpPr>
        <p:spPr/>
        <p:txBody>
          <a:bodyPr/>
          <a:lstStyle/>
          <a:p>
            <a:fld id="{87EA230B-286E-4BDE-9D9C-6DFB1C573571}" type="slidenum">
              <a:rPr lang="en-US" smtClean="0"/>
              <a:pPr/>
              <a:t>10</a:t>
            </a:fld>
            <a:endParaRPr lang="en-US"/>
          </a:p>
        </p:txBody>
      </p:sp>
    </p:spTree>
    <p:extLst>
      <p:ext uri="{BB962C8B-B14F-4D97-AF65-F5344CB8AC3E}">
        <p14:creationId xmlns:p14="http://schemas.microsoft.com/office/powerpoint/2010/main" val="2430646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blackWhite">
      <p:bgPr>
        <a:solidFill>
          <a:schemeClr val="bg1"/>
        </a:solidFill>
        <a:effectLst/>
      </p:bgPr>
    </p:bg>
    <p:spTree>
      <p:nvGrpSpPr>
        <p:cNvPr id="1" name=""/>
        <p:cNvGrpSpPr/>
        <p:nvPr/>
      </p:nvGrpSpPr>
      <p:grpSpPr>
        <a:xfrm>
          <a:off x="0" y="0"/>
          <a:ext cx="0" cy="0"/>
          <a:chOff x="0" y="0"/>
          <a:chExt cx="0" cy="0"/>
        </a:xfrm>
      </p:grpSpPr>
      <p:pic>
        <p:nvPicPr>
          <p:cNvPr id="3082" name="Picture 10" descr="brand ppt_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ctrTitle"/>
          </p:nvPr>
        </p:nvSpPr>
        <p:spPr>
          <a:xfrm>
            <a:off x="685800" y="2130425"/>
            <a:ext cx="7772400" cy="1470025"/>
          </a:xfrm>
        </p:spPr>
        <p:txBody>
          <a:bodyPr/>
          <a:lstStyle>
            <a:lvl1pPr>
              <a:defRPr sz="4300">
                <a:solidFill>
                  <a:schemeClr val="bg1"/>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Tx/>
              <a:buNone/>
              <a:defRPr sz="2600">
                <a:solidFill>
                  <a:schemeClr val="bg1"/>
                </a:solidFill>
                <a:latin typeface="Garamond" pitchFamily="18" charset="0"/>
              </a:defRPr>
            </a:lvl1pPr>
          </a:lstStyle>
          <a:p>
            <a:pPr lvl="0"/>
            <a:r>
              <a:rPr 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9A0EC7A-7232-450A-B505-D83C14B1F337}" type="slidenum">
              <a:rPr lang="en-US"/>
              <a:pPr/>
              <a:t>‹#›</a:t>
            </a:fld>
            <a:endParaRPr lang="en-US"/>
          </a:p>
        </p:txBody>
      </p:sp>
    </p:spTree>
    <p:extLst>
      <p:ext uri="{BB962C8B-B14F-4D97-AF65-F5344CB8AC3E}">
        <p14:creationId xmlns:p14="http://schemas.microsoft.com/office/powerpoint/2010/main" val="395655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74638"/>
            <a:ext cx="21145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74638"/>
            <a:ext cx="61912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DD14C48-6FAE-4BED-A544-54372BA2E009}" type="slidenum">
              <a:rPr lang="en-US"/>
              <a:pPr/>
              <a:t>‹#›</a:t>
            </a:fld>
            <a:endParaRPr lang="en-US"/>
          </a:p>
        </p:txBody>
      </p:sp>
    </p:spTree>
    <p:extLst>
      <p:ext uri="{BB962C8B-B14F-4D97-AF65-F5344CB8AC3E}">
        <p14:creationId xmlns:p14="http://schemas.microsoft.com/office/powerpoint/2010/main" val="1247146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74638"/>
            <a:ext cx="84582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152400" y="6381750"/>
            <a:ext cx="533400" cy="476250"/>
          </a:xfrm>
        </p:spPr>
        <p:txBody>
          <a:bodyPr/>
          <a:lstStyle>
            <a:lvl1pPr>
              <a:defRPr/>
            </a:lvl1pPr>
          </a:lstStyle>
          <a:p>
            <a:fld id="{125D28CE-D43F-4206-8276-918C35DD8613}" type="slidenum">
              <a:rPr lang="en-US"/>
              <a:pPr/>
              <a:t>‹#›</a:t>
            </a:fld>
            <a:endParaRPr lang="en-US"/>
          </a:p>
        </p:txBody>
      </p:sp>
    </p:spTree>
    <p:extLst>
      <p:ext uri="{BB962C8B-B14F-4D97-AF65-F5344CB8AC3E}">
        <p14:creationId xmlns:p14="http://schemas.microsoft.com/office/powerpoint/2010/main" val="3177801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C6824C5-CA85-4658-A01A-3DCEA4AFCAD3}" type="slidenum">
              <a:rPr lang="en-US"/>
              <a:pPr/>
              <a:t>‹#›</a:t>
            </a:fld>
            <a:endParaRPr lang="en-US"/>
          </a:p>
        </p:txBody>
      </p:sp>
    </p:spTree>
    <p:extLst>
      <p:ext uri="{BB962C8B-B14F-4D97-AF65-F5344CB8AC3E}">
        <p14:creationId xmlns:p14="http://schemas.microsoft.com/office/powerpoint/2010/main" val="2318975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803BEF6-D378-4BBF-B9F5-F42F74E15F73}" type="slidenum">
              <a:rPr lang="en-US"/>
              <a:pPr/>
              <a:t>‹#›</a:t>
            </a:fld>
            <a:endParaRPr lang="en-US"/>
          </a:p>
        </p:txBody>
      </p:sp>
    </p:spTree>
    <p:extLst>
      <p:ext uri="{BB962C8B-B14F-4D97-AF65-F5344CB8AC3E}">
        <p14:creationId xmlns:p14="http://schemas.microsoft.com/office/powerpoint/2010/main" val="3201082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152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600200"/>
            <a:ext cx="4152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3F93068-F3DE-4918-8575-58BD3F5050C5}" type="slidenum">
              <a:rPr lang="en-US"/>
              <a:pPr/>
              <a:t>‹#›</a:t>
            </a:fld>
            <a:endParaRPr lang="en-US"/>
          </a:p>
        </p:txBody>
      </p:sp>
    </p:spTree>
    <p:extLst>
      <p:ext uri="{BB962C8B-B14F-4D97-AF65-F5344CB8AC3E}">
        <p14:creationId xmlns:p14="http://schemas.microsoft.com/office/powerpoint/2010/main" val="410498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F231FAF-418F-412D-B2D2-8F026BEC8723}" type="slidenum">
              <a:rPr lang="en-US"/>
              <a:pPr/>
              <a:t>‹#›</a:t>
            </a:fld>
            <a:endParaRPr lang="en-US"/>
          </a:p>
        </p:txBody>
      </p:sp>
    </p:spTree>
    <p:extLst>
      <p:ext uri="{BB962C8B-B14F-4D97-AF65-F5344CB8AC3E}">
        <p14:creationId xmlns:p14="http://schemas.microsoft.com/office/powerpoint/2010/main" val="214538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5DF7B32-7CEF-4889-90CE-129CE79547A7}" type="slidenum">
              <a:rPr lang="en-US"/>
              <a:pPr/>
              <a:t>‹#›</a:t>
            </a:fld>
            <a:endParaRPr lang="en-US"/>
          </a:p>
        </p:txBody>
      </p:sp>
    </p:spTree>
    <p:extLst>
      <p:ext uri="{BB962C8B-B14F-4D97-AF65-F5344CB8AC3E}">
        <p14:creationId xmlns:p14="http://schemas.microsoft.com/office/powerpoint/2010/main" val="238272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C9B92DC-DB7F-471F-9B0B-447651938B57}" type="slidenum">
              <a:rPr lang="en-US"/>
              <a:pPr/>
              <a:t>‹#›</a:t>
            </a:fld>
            <a:endParaRPr lang="en-US"/>
          </a:p>
        </p:txBody>
      </p:sp>
    </p:spTree>
    <p:extLst>
      <p:ext uri="{BB962C8B-B14F-4D97-AF65-F5344CB8AC3E}">
        <p14:creationId xmlns:p14="http://schemas.microsoft.com/office/powerpoint/2010/main" val="854787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79C16E9-C504-4A10-A2D5-3F0277D0574F}" type="slidenum">
              <a:rPr lang="en-US"/>
              <a:pPr/>
              <a:t>‹#›</a:t>
            </a:fld>
            <a:endParaRPr lang="en-US"/>
          </a:p>
        </p:txBody>
      </p:sp>
    </p:spTree>
    <p:extLst>
      <p:ext uri="{BB962C8B-B14F-4D97-AF65-F5344CB8AC3E}">
        <p14:creationId xmlns:p14="http://schemas.microsoft.com/office/powerpoint/2010/main" val="3540501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44739D1-30E2-4DCB-91EA-B4890E71B61C}" type="slidenum">
              <a:rPr lang="en-US"/>
              <a:pPr/>
              <a:t>‹#›</a:t>
            </a:fld>
            <a:endParaRPr lang="en-US"/>
          </a:p>
        </p:txBody>
      </p:sp>
    </p:spTree>
    <p:extLst>
      <p:ext uri="{BB962C8B-B14F-4D97-AF65-F5344CB8AC3E}">
        <p14:creationId xmlns:p14="http://schemas.microsoft.com/office/powerpoint/2010/main" val="2165203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brand ppt_INTERIO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28600" y="274638"/>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600200"/>
            <a:ext cx="8458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6" name="Rectangle 12"/>
          <p:cNvSpPr>
            <a:spLocks noGrp="1" noChangeArrowheads="1"/>
          </p:cNvSpPr>
          <p:nvPr>
            <p:ph type="sldNum" sz="quarter" idx="4"/>
          </p:nvPr>
        </p:nvSpPr>
        <p:spPr bwMode="auto">
          <a:xfrm>
            <a:off x="152400" y="6381750"/>
            <a:ext cx="533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fld id="{B0B7C076-B807-41BF-8216-AB27CAFAA95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Garamond" pitchFamily="18" charset="0"/>
        </a:defRPr>
      </a:lvl2pPr>
      <a:lvl3pPr algn="ctr" rtl="0" eaLnBrk="1" fontAlgn="base" hangingPunct="1">
        <a:spcBef>
          <a:spcPct val="0"/>
        </a:spcBef>
        <a:spcAft>
          <a:spcPct val="0"/>
        </a:spcAft>
        <a:defRPr sz="4000" b="1">
          <a:solidFill>
            <a:schemeClr val="tx2"/>
          </a:solidFill>
          <a:latin typeface="Garamond" pitchFamily="18" charset="0"/>
        </a:defRPr>
      </a:lvl3pPr>
      <a:lvl4pPr algn="ctr" rtl="0" eaLnBrk="1" fontAlgn="base" hangingPunct="1">
        <a:spcBef>
          <a:spcPct val="0"/>
        </a:spcBef>
        <a:spcAft>
          <a:spcPct val="0"/>
        </a:spcAft>
        <a:defRPr sz="4000" b="1">
          <a:solidFill>
            <a:schemeClr val="tx2"/>
          </a:solidFill>
          <a:latin typeface="Garamond" pitchFamily="18" charset="0"/>
        </a:defRPr>
      </a:lvl4pPr>
      <a:lvl5pPr algn="ctr" rtl="0" eaLnBrk="1" fontAlgn="base" hangingPunct="1">
        <a:spcBef>
          <a:spcPct val="0"/>
        </a:spcBef>
        <a:spcAft>
          <a:spcPct val="0"/>
        </a:spcAft>
        <a:defRPr sz="4000" b="1">
          <a:solidFill>
            <a:schemeClr val="tx2"/>
          </a:solidFill>
          <a:latin typeface="Garamond" pitchFamily="18" charset="0"/>
        </a:defRPr>
      </a:lvl5pPr>
      <a:lvl6pPr marL="457200" algn="ctr" rtl="0" eaLnBrk="1" fontAlgn="base" hangingPunct="1">
        <a:spcBef>
          <a:spcPct val="0"/>
        </a:spcBef>
        <a:spcAft>
          <a:spcPct val="0"/>
        </a:spcAft>
        <a:defRPr sz="4000" b="1">
          <a:solidFill>
            <a:schemeClr val="tx2"/>
          </a:solidFill>
          <a:latin typeface="Garamond" pitchFamily="18" charset="0"/>
        </a:defRPr>
      </a:lvl6pPr>
      <a:lvl7pPr marL="914400" algn="ctr" rtl="0" eaLnBrk="1" fontAlgn="base" hangingPunct="1">
        <a:spcBef>
          <a:spcPct val="0"/>
        </a:spcBef>
        <a:spcAft>
          <a:spcPct val="0"/>
        </a:spcAft>
        <a:defRPr sz="4000" b="1">
          <a:solidFill>
            <a:schemeClr val="tx2"/>
          </a:solidFill>
          <a:latin typeface="Garamond" pitchFamily="18" charset="0"/>
        </a:defRPr>
      </a:lvl7pPr>
      <a:lvl8pPr marL="1371600" algn="ctr" rtl="0" eaLnBrk="1" fontAlgn="base" hangingPunct="1">
        <a:spcBef>
          <a:spcPct val="0"/>
        </a:spcBef>
        <a:spcAft>
          <a:spcPct val="0"/>
        </a:spcAft>
        <a:defRPr sz="4000" b="1">
          <a:solidFill>
            <a:schemeClr val="tx2"/>
          </a:solidFill>
          <a:latin typeface="Garamond" pitchFamily="18" charset="0"/>
        </a:defRPr>
      </a:lvl8pPr>
      <a:lvl9pPr marL="1828800" algn="ctr" rtl="0" eaLnBrk="1" fontAlgn="base" hangingPunct="1">
        <a:spcBef>
          <a:spcPct val="0"/>
        </a:spcBef>
        <a:spcAft>
          <a:spcPct val="0"/>
        </a:spcAft>
        <a:defRPr sz="4000" b="1">
          <a:solidFill>
            <a:schemeClr val="tx2"/>
          </a:solidFill>
          <a:latin typeface="Garamond" pitchFamily="18" charset="0"/>
        </a:defRPr>
      </a:lvl9pPr>
    </p:titleStyle>
    <p:body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ervices.aamc.org/fed_loan_pub/index.cfm?fuseaction=public.welcome&amp;CFID=6219040&amp;CFTOKEN=1acfe07-89d03a8c-8e9f-4345-ad2f-fbc6a415606a" TargetMode="External"/><Relationship Id="rId7" Type="http://schemas.openxmlformats.org/officeDocument/2006/relationships/hyperlink" Target="http://fmignet.aafp.org/online/fmig/index/medical-school/studentdebt.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nationalahec.org/student/" TargetMode="External"/><Relationship Id="rId5" Type="http://schemas.openxmlformats.org/officeDocument/2006/relationships/hyperlink" Target="http://nhsc.hrsa.gov/loanrepayment/" TargetMode="External"/><Relationship Id="rId4" Type="http://schemas.openxmlformats.org/officeDocument/2006/relationships/hyperlink" Target="http://www.aafp.org/online/en/home/clinical/publichealth/culturalprof/achieveproficiency/underserved.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hyperlink" Target="http://blogs.aafp.org/cfr/leadervoices/" TargetMode="External"/><Relationship Id="rId3" Type="http://schemas.openxmlformats.org/officeDocument/2006/relationships/hyperlink" Target="http://www.twitter.com/aafp_fmig" TargetMode="External"/><Relationship Id="rId7" Type="http://schemas.openxmlformats.org/officeDocument/2006/relationships/hyperlink" Target="http://www.youtube.com/aafpmedia" TargetMode="External"/><Relationship Id="rId12" Type="http://schemas.openxmlformats.org/officeDocument/2006/relationships/image" Target="../media/image11.jpeg"/><Relationship Id="rId2" Type="http://schemas.openxmlformats.org/officeDocument/2006/relationships/hyperlink" Target="http://www.twitter.com/fmignetwork" TargetMode="External"/><Relationship Id="rId1" Type="http://schemas.openxmlformats.org/officeDocument/2006/relationships/slideLayout" Target="../slideLayouts/slideLayout2.xml"/><Relationship Id="rId6" Type="http://schemas.openxmlformats.org/officeDocument/2006/relationships/hyperlink" Target="http://www.twitter.com/aafp" TargetMode="External"/><Relationship Id="rId11" Type="http://schemas.openxmlformats.org/officeDocument/2006/relationships/image" Target="../media/image10.jpeg"/><Relationship Id="rId5" Type="http://schemas.openxmlformats.org/officeDocument/2006/relationships/hyperlink" Target="http://www.facebook.com/familymed" TargetMode="External"/><Relationship Id="rId10" Type="http://schemas.openxmlformats.org/officeDocument/2006/relationships/hyperlink" Target="http://www.aafp.org/fmig" TargetMode="External"/><Relationship Id="rId4" Type="http://schemas.openxmlformats.org/officeDocument/2006/relationships/hyperlink" Target="http://www.twitter.com/fammedstudents" TargetMode="External"/><Relationship Id="rId9" Type="http://schemas.openxmlformats.org/officeDocument/2006/relationships/hyperlink" Target="http://www.aafp.org/" TargetMode="Externa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aafp.org/fmi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smtClean="0"/>
              <a:t>Your Future is Family Medicine</a:t>
            </a:r>
            <a:endParaRPr lang="en-US" dirty="0"/>
          </a:p>
        </p:txBody>
      </p:sp>
      <p:sp>
        <p:nvSpPr>
          <p:cNvPr id="2051" name="Rectangle 3"/>
          <p:cNvSpPr>
            <a:spLocks noGrp="1" noChangeArrowheads="1"/>
          </p:cNvSpPr>
          <p:nvPr>
            <p:ph type="subTitle" idx="1"/>
          </p:nvPr>
        </p:nvSpPr>
        <p:spPr/>
        <p:txBody>
          <a:bodyPr/>
          <a:lstStyle/>
          <a:p>
            <a:r>
              <a:rPr lang="en-US" dirty="0" smtClean="0"/>
              <a:t>Information, facts, and answers to frequently asked questions about family medicine</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Procedures performed by family physicians</a:t>
            </a:r>
            <a:endParaRPr lang="en-US" dirty="0"/>
          </a:p>
        </p:txBody>
      </p:sp>
      <p:sp>
        <p:nvSpPr>
          <p:cNvPr id="3" name="Content Placeholder 2"/>
          <p:cNvSpPr>
            <a:spLocks noGrp="1"/>
          </p:cNvSpPr>
          <p:nvPr>
            <p:ph idx="1"/>
          </p:nvPr>
        </p:nvSpPr>
        <p:spPr>
          <a:xfrm>
            <a:off x="228600" y="1600200"/>
            <a:ext cx="3962400" cy="4648200"/>
          </a:xfrm>
        </p:spPr>
        <p:txBody>
          <a:bodyPr/>
          <a:lstStyle/>
          <a:p>
            <a:r>
              <a:rPr lang="en-US" sz="2000" dirty="0" smtClean="0"/>
              <a:t>Arterial lines</a:t>
            </a:r>
          </a:p>
          <a:p>
            <a:r>
              <a:rPr lang="en-US" sz="2000" dirty="0" smtClean="0"/>
              <a:t>Audiometry</a:t>
            </a:r>
          </a:p>
          <a:p>
            <a:r>
              <a:rPr lang="en-US" sz="2000" dirty="0" smtClean="0"/>
              <a:t>Casting</a:t>
            </a:r>
          </a:p>
          <a:p>
            <a:r>
              <a:rPr lang="en-US" sz="2000" dirty="0" smtClean="0"/>
              <a:t>Central lines</a:t>
            </a:r>
          </a:p>
          <a:p>
            <a:r>
              <a:rPr lang="en-US" sz="2000" dirty="0" smtClean="0"/>
              <a:t>Colonoscopy</a:t>
            </a:r>
          </a:p>
          <a:p>
            <a:r>
              <a:rPr lang="en-US" sz="2000" dirty="0" smtClean="0"/>
              <a:t>Colposcopy/LEEP</a:t>
            </a:r>
          </a:p>
          <a:p>
            <a:r>
              <a:rPr lang="en-US" sz="2000" dirty="0" smtClean="0"/>
              <a:t>EKG</a:t>
            </a:r>
          </a:p>
          <a:p>
            <a:r>
              <a:rPr lang="en-US" sz="2000" dirty="0" smtClean="0"/>
              <a:t>Excisions of moles, nevi, cysts, warts, skin tags</a:t>
            </a:r>
          </a:p>
          <a:p>
            <a:r>
              <a:rPr lang="en-US" sz="2000" dirty="0" smtClean="0"/>
              <a:t>Endoscopy</a:t>
            </a:r>
          </a:p>
          <a:p>
            <a:r>
              <a:rPr lang="en-US" sz="2000" dirty="0" smtClean="0"/>
              <a:t>Intubation</a:t>
            </a:r>
          </a:p>
          <a:p>
            <a:r>
              <a:rPr lang="en-US" sz="2000" dirty="0" smtClean="0"/>
              <a:t>Joint injections</a:t>
            </a:r>
            <a:endParaRPr lang="en-US" sz="2000"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10</a:t>
            </a:fld>
            <a:endParaRPr lang="en-US"/>
          </a:p>
        </p:txBody>
      </p:sp>
      <p:sp>
        <p:nvSpPr>
          <p:cNvPr id="5" name="Content Placeholder 2"/>
          <p:cNvSpPr txBox="1">
            <a:spLocks/>
          </p:cNvSpPr>
          <p:nvPr/>
        </p:nvSpPr>
        <p:spPr bwMode="auto">
          <a:xfrm>
            <a:off x="4343400" y="1720645"/>
            <a:ext cx="396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r>
              <a:rPr lang="en-US" sz="2000" dirty="0" err="1" smtClean="0"/>
              <a:t>Paracentesis</a:t>
            </a:r>
            <a:endParaRPr lang="en-US" sz="2000" dirty="0" smtClean="0"/>
          </a:p>
          <a:p>
            <a:r>
              <a:rPr lang="en-US" sz="2000" dirty="0" smtClean="0"/>
              <a:t>Pap smears</a:t>
            </a:r>
          </a:p>
          <a:p>
            <a:r>
              <a:rPr lang="en-US" sz="2000" dirty="0" smtClean="0"/>
              <a:t>Pulmonary function testing</a:t>
            </a:r>
          </a:p>
          <a:p>
            <a:r>
              <a:rPr lang="en-US" sz="2000" dirty="0" smtClean="0"/>
              <a:t>Punch biopsies</a:t>
            </a:r>
          </a:p>
          <a:p>
            <a:r>
              <a:rPr lang="en-US" sz="2000" dirty="0" smtClean="0"/>
              <a:t>Skin biopsies</a:t>
            </a:r>
          </a:p>
          <a:p>
            <a:r>
              <a:rPr lang="en-US" sz="2000" dirty="0" err="1" smtClean="0"/>
              <a:t>Spirometry</a:t>
            </a:r>
            <a:endParaRPr lang="en-US" sz="2000" dirty="0" smtClean="0"/>
          </a:p>
          <a:p>
            <a:r>
              <a:rPr lang="en-US" sz="2000" dirty="0" smtClean="0"/>
              <a:t>Suturing lacerations</a:t>
            </a:r>
          </a:p>
          <a:p>
            <a:r>
              <a:rPr lang="en-US" sz="2000" dirty="0" err="1" smtClean="0"/>
              <a:t>Thoracentesis</a:t>
            </a:r>
            <a:endParaRPr lang="en-US" sz="2000" dirty="0" smtClean="0"/>
          </a:p>
          <a:p>
            <a:r>
              <a:rPr lang="en-US" sz="2000" dirty="0" smtClean="0"/>
              <a:t>Ultrasound imaging</a:t>
            </a:r>
          </a:p>
          <a:p>
            <a:r>
              <a:rPr lang="en-US" sz="2000" dirty="0" smtClean="0"/>
              <a:t>Tympanometry</a:t>
            </a:r>
          </a:p>
          <a:p>
            <a:r>
              <a:rPr lang="en-US" sz="2000" dirty="0" smtClean="0"/>
              <a:t>Vasectomy</a:t>
            </a:r>
          </a:p>
        </p:txBody>
      </p:sp>
    </p:spTree>
    <p:extLst>
      <p:ext uri="{BB962C8B-B14F-4D97-AF65-F5344CB8AC3E}">
        <p14:creationId xmlns:p14="http://schemas.microsoft.com/office/powerpoint/2010/main" val="1935389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Performance of diagnostic procedures in family physicians’ offices</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64025451"/>
              </p:ext>
            </p:extLst>
          </p:nvPr>
        </p:nvGraphicFramePr>
        <p:xfrm>
          <a:off x="228600" y="1600200"/>
          <a:ext cx="8458200" cy="4348480"/>
        </p:xfrm>
        <a:graphic>
          <a:graphicData uri="http://schemas.openxmlformats.org/drawingml/2006/table">
            <a:tbl>
              <a:tblPr firstRow="1" bandRow="1">
                <a:tableStyleId>{5C22544A-7EE6-4342-B048-85BDC9FD1C3A}</a:tableStyleId>
              </a:tblPr>
              <a:tblGrid>
                <a:gridCol w="4229100"/>
                <a:gridCol w="4229100"/>
              </a:tblGrid>
              <a:tr h="370840">
                <a:tc>
                  <a:txBody>
                    <a:bodyPr/>
                    <a:lstStyle/>
                    <a:p>
                      <a:r>
                        <a:rPr lang="en-US" dirty="0" smtClean="0"/>
                        <a:t>Diagnostic</a:t>
                      </a:r>
                      <a:r>
                        <a:rPr lang="en-US" baseline="0" dirty="0" smtClean="0"/>
                        <a:t> Procedures</a:t>
                      </a:r>
                      <a:endParaRPr lang="en-US" dirty="0"/>
                    </a:p>
                  </a:txBody>
                  <a:tcPr/>
                </a:tc>
                <a:tc>
                  <a:txBody>
                    <a:bodyPr/>
                    <a:lstStyle/>
                    <a:p>
                      <a:r>
                        <a:rPr lang="en-US" dirty="0" smtClean="0"/>
                        <a:t>% of family practices</a:t>
                      </a:r>
                      <a:r>
                        <a:rPr lang="en-US" baseline="0" dirty="0" smtClean="0"/>
                        <a:t> that perform</a:t>
                      </a:r>
                      <a:endParaRPr lang="en-US" dirty="0"/>
                    </a:p>
                  </a:txBody>
                  <a:tcPr/>
                </a:tc>
              </a:tr>
              <a:tr h="370840">
                <a:tc>
                  <a:txBody>
                    <a:bodyPr/>
                    <a:lstStyle/>
                    <a:p>
                      <a:r>
                        <a:rPr lang="en-US" dirty="0" smtClean="0"/>
                        <a:t>Dermatologic Procedures</a:t>
                      </a:r>
                      <a:endParaRPr lang="en-US" dirty="0"/>
                    </a:p>
                  </a:txBody>
                  <a:tcPr/>
                </a:tc>
                <a:tc>
                  <a:txBody>
                    <a:bodyPr/>
                    <a:lstStyle/>
                    <a:p>
                      <a:r>
                        <a:rPr lang="en-US" dirty="0" smtClean="0"/>
                        <a:t>87.3%</a:t>
                      </a:r>
                    </a:p>
                  </a:txBody>
                  <a:tcPr/>
                </a:tc>
              </a:tr>
              <a:tr h="370840">
                <a:tc>
                  <a:txBody>
                    <a:bodyPr/>
                    <a:lstStyle/>
                    <a:p>
                      <a:r>
                        <a:rPr lang="en-US" dirty="0" err="1" smtClean="0"/>
                        <a:t>Tympametry</a:t>
                      </a:r>
                      <a:endParaRPr lang="en-US" dirty="0"/>
                    </a:p>
                  </a:txBody>
                  <a:tcPr/>
                </a:tc>
                <a:tc>
                  <a:txBody>
                    <a:bodyPr/>
                    <a:lstStyle/>
                    <a:p>
                      <a:r>
                        <a:rPr lang="en-US" dirty="0" smtClean="0"/>
                        <a:t>39.3%</a:t>
                      </a:r>
                      <a:endParaRPr lang="en-US" dirty="0"/>
                    </a:p>
                  </a:txBody>
                  <a:tcPr/>
                </a:tc>
              </a:tr>
              <a:tr h="370840">
                <a:tc>
                  <a:txBody>
                    <a:bodyPr/>
                    <a:lstStyle/>
                    <a:p>
                      <a:r>
                        <a:rPr lang="en-US" dirty="0" smtClean="0"/>
                        <a:t>Circumcision</a:t>
                      </a:r>
                      <a:endParaRPr lang="en-US" dirty="0"/>
                    </a:p>
                  </a:txBody>
                  <a:tcPr/>
                </a:tc>
                <a:tc>
                  <a:txBody>
                    <a:bodyPr/>
                    <a:lstStyle/>
                    <a:p>
                      <a:r>
                        <a:rPr lang="en-US" dirty="0" smtClean="0"/>
                        <a:t>29.3%</a:t>
                      </a:r>
                      <a:endParaRPr lang="en-US" dirty="0"/>
                    </a:p>
                  </a:txBody>
                  <a:tcPr/>
                </a:tc>
              </a:tr>
              <a:tr h="370840">
                <a:tc>
                  <a:txBody>
                    <a:bodyPr/>
                    <a:lstStyle/>
                    <a:p>
                      <a:r>
                        <a:rPr lang="en-US" dirty="0" smtClean="0"/>
                        <a:t>Colposcopy</a:t>
                      </a:r>
                      <a:endParaRPr lang="en-US" dirty="0"/>
                    </a:p>
                  </a:txBody>
                  <a:tcPr/>
                </a:tc>
                <a:tc>
                  <a:txBody>
                    <a:bodyPr/>
                    <a:lstStyle/>
                    <a:p>
                      <a:r>
                        <a:rPr lang="en-US" dirty="0" smtClean="0"/>
                        <a:t>29.2%</a:t>
                      </a:r>
                      <a:endParaRPr lang="en-US" dirty="0"/>
                    </a:p>
                  </a:txBody>
                  <a:tcPr/>
                </a:tc>
              </a:tr>
              <a:tr h="370840">
                <a:tc>
                  <a:txBody>
                    <a:bodyPr/>
                    <a:lstStyle/>
                    <a:p>
                      <a:r>
                        <a:rPr lang="en-US" dirty="0" err="1" smtClean="0"/>
                        <a:t>Holter</a:t>
                      </a:r>
                      <a:r>
                        <a:rPr lang="en-US" dirty="0" smtClean="0"/>
                        <a:t> Monitoring</a:t>
                      </a:r>
                      <a:endParaRPr lang="en-US" dirty="0"/>
                    </a:p>
                  </a:txBody>
                  <a:tcPr/>
                </a:tc>
                <a:tc>
                  <a:txBody>
                    <a:bodyPr/>
                    <a:lstStyle/>
                    <a:p>
                      <a:r>
                        <a:rPr lang="en-US" dirty="0" smtClean="0"/>
                        <a:t>23.9%</a:t>
                      </a:r>
                      <a:endParaRPr lang="en-US" dirty="0"/>
                    </a:p>
                  </a:txBody>
                  <a:tcPr/>
                </a:tc>
              </a:tr>
              <a:tr h="370840">
                <a:tc>
                  <a:txBody>
                    <a:bodyPr/>
                    <a:lstStyle/>
                    <a:p>
                      <a:r>
                        <a:rPr lang="en-US" dirty="0" smtClean="0"/>
                        <a:t>Physical Therapy </a:t>
                      </a:r>
                      <a:endParaRPr lang="en-US" dirty="0"/>
                    </a:p>
                  </a:txBody>
                  <a:tcPr/>
                </a:tc>
                <a:tc>
                  <a:txBody>
                    <a:bodyPr/>
                    <a:lstStyle/>
                    <a:p>
                      <a:r>
                        <a:rPr lang="en-US" dirty="0" smtClean="0"/>
                        <a:t>13.6%</a:t>
                      </a:r>
                      <a:endParaRPr lang="en-US" dirty="0"/>
                    </a:p>
                  </a:txBody>
                  <a:tcPr/>
                </a:tc>
              </a:tr>
              <a:tr h="370840">
                <a:tc>
                  <a:txBody>
                    <a:bodyPr/>
                    <a:lstStyle/>
                    <a:p>
                      <a:r>
                        <a:rPr lang="en-US" dirty="0" smtClean="0"/>
                        <a:t>Loop </a:t>
                      </a:r>
                      <a:r>
                        <a:rPr lang="en-US" dirty="0" err="1" smtClean="0"/>
                        <a:t>Electrosurgery</a:t>
                      </a:r>
                      <a:r>
                        <a:rPr lang="en-US" dirty="0" smtClean="0"/>
                        <a:t> (LEEP)</a:t>
                      </a:r>
                      <a:endParaRPr lang="en-US" dirty="0"/>
                    </a:p>
                  </a:txBody>
                  <a:tcPr/>
                </a:tc>
                <a:tc>
                  <a:txBody>
                    <a:bodyPr/>
                    <a:lstStyle/>
                    <a:p>
                      <a:r>
                        <a:rPr lang="en-US" dirty="0" smtClean="0"/>
                        <a:t>10.6%</a:t>
                      </a:r>
                      <a:endParaRPr lang="en-US" dirty="0"/>
                    </a:p>
                  </a:txBody>
                  <a:tcPr/>
                </a:tc>
              </a:tr>
              <a:tr h="370840">
                <a:tc>
                  <a:txBody>
                    <a:bodyPr/>
                    <a:lstStyle/>
                    <a:p>
                      <a:r>
                        <a:rPr lang="en-US" dirty="0" err="1" smtClean="0"/>
                        <a:t>Nasopharynoscopy</a:t>
                      </a:r>
                      <a:endParaRPr lang="en-US" dirty="0"/>
                    </a:p>
                  </a:txBody>
                  <a:tcPr/>
                </a:tc>
                <a:tc>
                  <a:txBody>
                    <a:bodyPr/>
                    <a:lstStyle/>
                    <a:p>
                      <a:r>
                        <a:rPr lang="en-US" dirty="0" smtClean="0"/>
                        <a:t>6.7%</a:t>
                      </a:r>
                      <a:endParaRPr lang="en-US" dirty="0"/>
                    </a:p>
                  </a:txBody>
                  <a:tcPr/>
                </a:tc>
              </a:tr>
              <a:tr h="370840">
                <a:tc>
                  <a:txBody>
                    <a:bodyPr/>
                    <a:lstStyle/>
                    <a:p>
                      <a:r>
                        <a:rPr lang="en-US" dirty="0" smtClean="0"/>
                        <a:t>Laryngoscopy</a:t>
                      </a:r>
                      <a:endParaRPr lang="en-US" dirty="0"/>
                    </a:p>
                  </a:txBody>
                  <a:tcPr/>
                </a:tc>
                <a:tc>
                  <a:txBody>
                    <a:bodyPr/>
                    <a:lstStyle/>
                    <a:p>
                      <a:r>
                        <a:rPr lang="en-US" dirty="0" smtClean="0"/>
                        <a:t>6.6%</a:t>
                      </a:r>
                    </a:p>
                  </a:txBody>
                  <a:tcPr/>
                </a:tc>
              </a:tr>
              <a:tr h="370840">
                <a:tc>
                  <a:txBody>
                    <a:bodyPr/>
                    <a:lstStyle/>
                    <a:p>
                      <a:r>
                        <a:rPr lang="en-US" dirty="0" smtClean="0"/>
                        <a:t>Botox</a:t>
                      </a:r>
                      <a:endParaRPr lang="en-US" dirty="0"/>
                    </a:p>
                  </a:txBody>
                  <a:tcPr/>
                </a:tc>
                <a:tc>
                  <a:txBody>
                    <a:bodyPr/>
                    <a:lstStyle/>
                    <a:p>
                      <a:r>
                        <a:rPr lang="en-US" dirty="0" smtClean="0"/>
                        <a:t>4.6%</a:t>
                      </a:r>
                    </a:p>
                    <a:p>
                      <a:endParaRPr lang="en-US" dirty="0"/>
                    </a:p>
                  </a:txBody>
                  <a:tcPr/>
                </a:tc>
              </a:tr>
            </a:tbl>
          </a:graphicData>
        </a:graphic>
      </p:graphicFrame>
      <p:sp>
        <p:nvSpPr>
          <p:cNvPr id="4" name="Slide Number Placeholder 3"/>
          <p:cNvSpPr>
            <a:spLocks noGrp="1"/>
          </p:cNvSpPr>
          <p:nvPr>
            <p:ph type="sldNum" sz="quarter" idx="10"/>
          </p:nvPr>
        </p:nvSpPr>
        <p:spPr/>
        <p:txBody>
          <a:bodyPr/>
          <a:lstStyle/>
          <a:p>
            <a:fld id="{8C6824C5-CA85-4658-A01A-3DCEA4AFCAD3}" type="slidenum">
              <a:rPr lang="en-US" smtClean="0"/>
              <a:pPr/>
              <a:t>11</a:t>
            </a:fld>
            <a:endParaRPr lang="en-US"/>
          </a:p>
        </p:txBody>
      </p:sp>
      <p:sp>
        <p:nvSpPr>
          <p:cNvPr id="6" name="TextBox 5"/>
          <p:cNvSpPr txBox="1"/>
          <p:nvPr/>
        </p:nvSpPr>
        <p:spPr>
          <a:xfrm>
            <a:off x="762000" y="5943600"/>
            <a:ext cx="7315200" cy="830997"/>
          </a:xfrm>
          <a:prstGeom prst="rect">
            <a:avLst/>
          </a:prstGeom>
          <a:noFill/>
        </p:spPr>
        <p:txBody>
          <a:bodyPr wrap="square" rtlCol="0">
            <a:spAutoFit/>
          </a:bodyPr>
          <a:lstStyle/>
          <a:p>
            <a:r>
              <a:rPr lang="en-US" sz="1200" dirty="0"/>
              <a:t>Source: American Academy of Family Physicians, Practice Profile II Survey, April 2011</a:t>
            </a:r>
            <a:r>
              <a:rPr lang="en-US" dirty="0"/>
              <a:t/>
            </a:r>
            <a:br>
              <a:rPr lang="en-US" dirty="0"/>
            </a:br>
            <a:endParaRPr lang="en-US" dirty="0"/>
          </a:p>
          <a:p>
            <a:endParaRPr lang="en-US" dirty="0"/>
          </a:p>
        </p:txBody>
      </p:sp>
    </p:spTree>
    <p:extLst>
      <p:ext uri="{BB962C8B-B14F-4D97-AF65-F5344CB8AC3E}">
        <p14:creationId xmlns:p14="http://schemas.microsoft.com/office/powerpoint/2010/main" val="3294559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distinguishes family physicians from general internists?</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12</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84294751"/>
              </p:ext>
            </p:extLst>
          </p:nvPr>
        </p:nvGraphicFramePr>
        <p:xfrm>
          <a:off x="304800" y="1371600"/>
          <a:ext cx="5410200" cy="2209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514390892"/>
              </p:ext>
            </p:extLst>
          </p:nvPr>
        </p:nvGraphicFramePr>
        <p:xfrm>
          <a:off x="457200" y="3505200"/>
          <a:ext cx="5105400" cy="227433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6400800" y="1600200"/>
            <a:ext cx="2438400" cy="4339650"/>
          </a:xfrm>
          <a:prstGeom prst="rect">
            <a:avLst/>
          </a:prstGeom>
          <a:noFill/>
        </p:spPr>
        <p:txBody>
          <a:bodyPr wrap="square" rtlCol="0">
            <a:spAutoFit/>
          </a:bodyPr>
          <a:lstStyle/>
          <a:p>
            <a:r>
              <a:rPr lang="en-US" sz="2400" dirty="0" smtClean="0"/>
              <a:t>Ages and gender of patients seen by family physicians and general internists</a:t>
            </a:r>
          </a:p>
          <a:p>
            <a:endParaRPr lang="en-US" dirty="0" smtClean="0"/>
          </a:p>
          <a:p>
            <a:endParaRPr lang="en-US" dirty="0"/>
          </a:p>
          <a:p>
            <a:endParaRPr lang="en-US" dirty="0" smtClean="0"/>
          </a:p>
          <a:p>
            <a:endParaRPr lang="en-US" dirty="0"/>
          </a:p>
          <a:p>
            <a:r>
              <a:rPr lang="en-US" sz="1200" dirty="0" smtClean="0"/>
              <a:t>Source: National Center for Health Statistics. Health, United States, 2011. </a:t>
            </a:r>
            <a:endParaRPr lang="en-US" sz="1200" dirty="0"/>
          </a:p>
        </p:txBody>
      </p:sp>
    </p:spTree>
    <p:extLst>
      <p:ext uri="{BB962C8B-B14F-4D97-AF65-F5344CB8AC3E}">
        <p14:creationId xmlns:p14="http://schemas.microsoft.com/office/powerpoint/2010/main" val="4173561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medicine aims to:</a:t>
            </a:r>
            <a:endParaRPr lang="en-US" dirty="0"/>
          </a:p>
        </p:txBody>
      </p:sp>
      <p:sp>
        <p:nvSpPr>
          <p:cNvPr id="3" name="Content Placeholder 2"/>
          <p:cNvSpPr>
            <a:spLocks noGrp="1"/>
          </p:cNvSpPr>
          <p:nvPr>
            <p:ph idx="1"/>
          </p:nvPr>
        </p:nvSpPr>
        <p:spPr/>
        <p:txBody>
          <a:bodyPr/>
          <a:lstStyle/>
          <a:p>
            <a:r>
              <a:rPr lang="en-US" sz="2800" dirty="0"/>
              <a:t>Show the value and benefits of primary </a:t>
            </a:r>
            <a:r>
              <a:rPr lang="en-US" sz="2800" dirty="0" smtClean="0"/>
              <a:t>care</a:t>
            </a:r>
          </a:p>
          <a:p>
            <a:r>
              <a:rPr lang="en-US" sz="2800" dirty="0"/>
              <a:t>Ensure every person has a personal relationship </a:t>
            </a:r>
            <a:r>
              <a:rPr lang="en-US" sz="2800" dirty="0" smtClean="0"/>
              <a:t>with a family physician in the “medical home”</a:t>
            </a:r>
          </a:p>
          <a:p>
            <a:r>
              <a:rPr lang="en-US" sz="2800" dirty="0" smtClean="0"/>
              <a:t>Reduce health care disparities</a:t>
            </a:r>
          </a:p>
          <a:p>
            <a:r>
              <a:rPr lang="en-US" sz="2800" dirty="0" smtClean="0"/>
              <a:t>Lead evolution of the patient-centered medical home </a:t>
            </a:r>
          </a:p>
          <a:p>
            <a:r>
              <a:rPr lang="en-US" sz="2800" dirty="0" smtClean="0"/>
              <a:t>Ensure a well-trained primary care workforce</a:t>
            </a:r>
          </a:p>
          <a:p>
            <a:r>
              <a:rPr lang="en-US" sz="2800" dirty="0" smtClean="0"/>
              <a:t>Improve payment for primary care</a:t>
            </a:r>
          </a:p>
          <a:p>
            <a:pPr marL="0" indent="0">
              <a:lnSpc>
                <a:spcPct val="250000"/>
              </a:lnSpc>
              <a:buNone/>
            </a:pPr>
            <a:r>
              <a:rPr lang="en-US" sz="1200" dirty="0" smtClean="0"/>
              <a:t>Source: Family Medicine for America’s Health Organizational Update No. 8, September 2014</a:t>
            </a:r>
            <a:endParaRPr lang="en-US" sz="1200"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13</a:t>
            </a:fld>
            <a:endParaRPr lang="en-US"/>
          </a:p>
        </p:txBody>
      </p:sp>
    </p:spTree>
    <p:extLst>
      <p:ext uri="{BB962C8B-B14F-4D97-AF65-F5344CB8AC3E}">
        <p14:creationId xmlns:p14="http://schemas.microsoft.com/office/powerpoint/2010/main" val="3893071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attributes are valued in a family physician?</a:t>
            </a:r>
            <a:endParaRPr lang="en-US" dirty="0"/>
          </a:p>
        </p:txBody>
      </p:sp>
      <p:sp>
        <p:nvSpPr>
          <p:cNvPr id="3" name="Content Placeholder 2"/>
          <p:cNvSpPr>
            <a:spLocks noGrp="1"/>
          </p:cNvSpPr>
          <p:nvPr>
            <p:ph idx="1"/>
          </p:nvPr>
        </p:nvSpPr>
        <p:spPr/>
        <p:txBody>
          <a:bodyPr/>
          <a:lstStyle/>
          <a:p>
            <a:r>
              <a:rPr lang="en-US" dirty="0" smtClean="0"/>
              <a:t>Deep understanding of the whole person</a:t>
            </a:r>
          </a:p>
          <a:p>
            <a:r>
              <a:rPr lang="en-US" dirty="0" smtClean="0"/>
              <a:t>Act as a partner to patients over many years</a:t>
            </a:r>
          </a:p>
          <a:p>
            <a:r>
              <a:rPr lang="en-US" dirty="0" smtClean="0"/>
              <a:t>Talent for humanizing health care</a:t>
            </a:r>
          </a:p>
          <a:p>
            <a:r>
              <a:rPr lang="en-US" dirty="0" smtClean="0"/>
              <a:t>A command of complexity</a:t>
            </a:r>
          </a:p>
          <a:p>
            <a:pPr marL="0" indent="0">
              <a:buNone/>
            </a:pPr>
            <a:endParaRPr lang="en-US" dirty="0">
              <a:solidFill>
                <a:srgbClr val="000066"/>
              </a:solidFill>
            </a:endParaRPr>
          </a:p>
          <a:p>
            <a:endParaRPr lang="en-US" sz="1200" dirty="0" smtClean="0">
              <a:solidFill>
                <a:srgbClr val="000066"/>
              </a:solidFill>
            </a:endParaRPr>
          </a:p>
          <a:p>
            <a:endParaRPr lang="en-US" sz="1200" dirty="0">
              <a:solidFill>
                <a:srgbClr val="000066"/>
              </a:solidFill>
            </a:endParaRPr>
          </a:p>
          <a:p>
            <a:pPr marL="0" indent="0">
              <a:buNone/>
            </a:pPr>
            <a:endParaRPr lang="en-US" sz="1200" dirty="0" smtClean="0">
              <a:solidFill>
                <a:srgbClr val="000066"/>
              </a:solidFill>
            </a:endParaRPr>
          </a:p>
          <a:p>
            <a:pPr marL="0" indent="0">
              <a:buNone/>
            </a:pPr>
            <a:r>
              <a:rPr lang="en-US" sz="1200" dirty="0" smtClean="0">
                <a:solidFill>
                  <a:srgbClr val="000066"/>
                </a:solidFill>
              </a:rPr>
              <a:t>Martin </a:t>
            </a:r>
            <a:r>
              <a:rPr lang="en-US" sz="1200" dirty="0">
                <a:solidFill>
                  <a:srgbClr val="000066"/>
                </a:solidFill>
              </a:rPr>
              <a:t>JC, Avant RF, Bowman MA, et al. The Future of Family Medicine: A collaborative project of the family medicine community. Ann </a:t>
            </a:r>
            <a:r>
              <a:rPr lang="en-US" sz="1200" dirty="0" err="1">
                <a:solidFill>
                  <a:srgbClr val="000066"/>
                </a:solidFill>
              </a:rPr>
              <a:t>Fam</a:t>
            </a:r>
            <a:r>
              <a:rPr lang="en-US" sz="1200" dirty="0">
                <a:solidFill>
                  <a:srgbClr val="000066"/>
                </a:solidFill>
              </a:rPr>
              <a:t> Med. 2004 Mar-</a:t>
            </a:r>
            <a:r>
              <a:rPr lang="en-US" sz="1200" dirty="0" err="1">
                <a:solidFill>
                  <a:srgbClr val="000066"/>
                </a:solidFill>
              </a:rPr>
              <a:t>Apri</a:t>
            </a:r>
            <a:r>
              <a:rPr lang="en-US" sz="1200" dirty="0">
                <a:solidFill>
                  <a:srgbClr val="000066"/>
                </a:solidFill>
              </a:rPr>
              <a:t>; 2 </a:t>
            </a:r>
            <a:r>
              <a:rPr lang="en-US" sz="1200" dirty="0" err="1">
                <a:solidFill>
                  <a:srgbClr val="000066"/>
                </a:solidFill>
              </a:rPr>
              <a:t>Suppl</a:t>
            </a:r>
            <a:r>
              <a:rPr lang="en-US" sz="1200" dirty="0">
                <a:solidFill>
                  <a:srgbClr val="000066"/>
                </a:solidFill>
              </a:rPr>
              <a:t> 1:53-32</a:t>
            </a:r>
          </a:p>
        </p:txBody>
      </p:sp>
      <p:sp>
        <p:nvSpPr>
          <p:cNvPr id="4" name="Slide Number Placeholder 3"/>
          <p:cNvSpPr>
            <a:spLocks noGrp="1"/>
          </p:cNvSpPr>
          <p:nvPr>
            <p:ph type="sldNum" sz="quarter" idx="10"/>
          </p:nvPr>
        </p:nvSpPr>
        <p:spPr/>
        <p:txBody>
          <a:bodyPr/>
          <a:lstStyle/>
          <a:p>
            <a:fld id="{8C6824C5-CA85-4658-A01A-3DCEA4AFCAD3}" type="slidenum">
              <a:rPr lang="en-US" smtClean="0"/>
              <a:pPr/>
              <a:t>14</a:t>
            </a:fld>
            <a:endParaRPr lang="en-US"/>
          </a:p>
        </p:txBody>
      </p:sp>
    </p:spTree>
    <p:extLst>
      <p:ext uri="{BB962C8B-B14F-4D97-AF65-F5344CB8AC3E}">
        <p14:creationId xmlns:p14="http://schemas.microsoft.com/office/powerpoint/2010/main" val="4293428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physicians’ whole-person orientation and training ensures that family physicians…</a:t>
            </a:r>
            <a:endParaRPr lang="en-US" dirty="0"/>
          </a:p>
        </p:txBody>
      </p:sp>
      <p:sp>
        <p:nvSpPr>
          <p:cNvPr id="3" name="Content Placeholder 2"/>
          <p:cNvSpPr>
            <a:spLocks noGrp="1"/>
          </p:cNvSpPr>
          <p:nvPr>
            <p:ph idx="1"/>
          </p:nvPr>
        </p:nvSpPr>
        <p:spPr>
          <a:xfrm>
            <a:off x="228600" y="1874837"/>
            <a:ext cx="8458200" cy="4525963"/>
          </a:xfrm>
        </p:spPr>
        <p:txBody>
          <a:bodyPr/>
          <a:lstStyle/>
          <a:p>
            <a:r>
              <a:rPr lang="en-US" sz="2800" dirty="0" smtClean="0"/>
              <a:t>Consider all of the influences on a person’s health</a:t>
            </a:r>
          </a:p>
          <a:p>
            <a:r>
              <a:rPr lang="en-US" sz="2800" dirty="0" smtClean="0"/>
              <a:t>Know and understand peoples’ limitations, problems and personal beliefs when deciding on a treatment</a:t>
            </a:r>
          </a:p>
          <a:p>
            <a:r>
              <a:rPr lang="en-US" sz="2800" dirty="0" smtClean="0"/>
              <a:t>Are appropriate and efficient in proposing therapies and interventions</a:t>
            </a:r>
          </a:p>
          <a:p>
            <a:r>
              <a:rPr lang="en-US" sz="2800" dirty="0" smtClean="0"/>
              <a:t>Develop rewarding relationships with patients</a:t>
            </a:r>
            <a:endParaRPr lang="en-US" sz="2800"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15</a:t>
            </a:fld>
            <a:endParaRPr lang="en-US"/>
          </a:p>
        </p:txBody>
      </p:sp>
    </p:spTree>
    <p:extLst>
      <p:ext uri="{BB962C8B-B14F-4D97-AF65-F5344CB8AC3E}">
        <p14:creationId xmlns:p14="http://schemas.microsoft.com/office/powerpoint/2010/main" val="316763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physicians have a unique influence on patients’ lives</a:t>
            </a:r>
            <a:endParaRPr lang="en-US" dirty="0"/>
          </a:p>
        </p:txBody>
      </p:sp>
      <p:sp>
        <p:nvSpPr>
          <p:cNvPr id="3" name="Content Placeholder 2"/>
          <p:cNvSpPr>
            <a:spLocks noGrp="1"/>
          </p:cNvSpPr>
          <p:nvPr>
            <p:ph idx="1"/>
          </p:nvPr>
        </p:nvSpPr>
        <p:spPr>
          <a:xfrm>
            <a:off x="228600" y="1524000"/>
            <a:ext cx="8458200" cy="4525963"/>
          </a:xfrm>
        </p:spPr>
        <p:txBody>
          <a:bodyPr/>
          <a:lstStyle/>
          <a:p>
            <a:r>
              <a:rPr lang="en-US" sz="2800" dirty="0" smtClean="0"/>
              <a:t>Serving as partner with patients to maintain wellbeing over time</a:t>
            </a:r>
          </a:p>
          <a:p>
            <a:r>
              <a:rPr lang="en-US" sz="2800" dirty="0" smtClean="0"/>
              <a:t>Empowering with information and guidance that are needed to maintain health over time</a:t>
            </a:r>
          </a:p>
          <a:p>
            <a:r>
              <a:rPr lang="en-US" sz="2800" dirty="0" smtClean="0"/>
              <a:t>Providing care that includes long-term behavioral change interventions that lead to better health</a:t>
            </a:r>
          </a:p>
          <a:p>
            <a:r>
              <a:rPr lang="en-US" sz="2800" dirty="0" smtClean="0"/>
              <a:t>Developing ongoing communication between patient and physician</a:t>
            </a:r>
          </a:p>
          <a:p>
            <a:r>
              <a:rPr lang="en-US" sz="2800" dirty="0" smtClean="0"/>
              <a:t>Shepherding patients through the complex health care system</a:t>
            </a:r>
          </a:p>
        </p:txBody>
      </p:sp>
      <p:sp>
        <p:nvSpPr>
          <p:cNvPr id="4" name="Slide Number Placeholder 3"/>
          <p:cNvSpPr>
            <a:spLocks noGrp="1"/>
          </p:cNvSpPr>
          <p:nvPr>
            <p:ph type="sldNum" sz="quarter" idx="10"/>
          </p:nvPr>
        </p:nvSpPr>
        <p:spPr/>
        <p:txBody>
          <a:bodyPr/>
          <a:lstStyle/>
          <a:p>
            <a:fld id="{8C6824C5-CA85-4658-A01A-3DCEA4AFCAD3}" type="slidenum">
              <a:rPr lang="en-US" smtClean="0"/>
              <a:pPr/>
              <a:t>16</a:t>
            </a:fld>
            <a:endParaRPr lang="en-US"/>
          </a:p>
        </p:txBody>
      </p:sp>
    </p:spTree>
    <p:extLst>
      <p:ext uri="{BB962C8B-B14F-4D97-AF65-F5344CB8AC3E}">
        <p14:creationId xmlns:p14="http://schemas.microsoft.com/office/powerpoint/2010/main" val="865672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physicians are relationship-oriented, which ensures…</a:t>
            </a:r>
            <a:endParaRPr lang="en-US" dirty="0"/>
          </a:p>
        </p:txBody>
      </p:sp>
      <p:sp>
        <p:nvSpPr>
          <p:cNvPr id="3" name="Content Placeholder 2"/>
          <p:cNvSpPr>
            <a:spLocks noGrp="1"/>
          </p:cNvSpPr>
          <p:nvPr>
            <p:ph idx="1"/>
          </p:nvPr>
        </p:nvSpPr>
        <p:spPr/>
        <p:txBody>
          <a:bodyPr/>
          <a:lstStyle/>
          <a:p>
            <a:r>
              <a:rPr lang="en-US" dirty="0" smtClean="0"/>
              <a:t>Good relationships with other physicians and health care providers</a:t>
            </a:r>
          </a:p>
          <a:p>
            <a:r>
              <a:rPr lang="en-US" dirty="0" smtClean="0"/>
              <a:t>Better patient understanding of complex medical issues and improved participation in the care process</a:t>
            </a:r>
          </a:p>
          <a:p>
            <a:r>
              <a:rPr lang="en-US" dirty="0" smtClean="0"/>
              <a:t>Less expensive and better health care experience for patients</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17</a:t>
            </a:fld>
            <a:endParaRPr lang="en-US"/>
          </a:p>
        </p:txBody>
      </p:sp>
    </p:spTree>
    <p:extLst>
      <p:ext uri="{BB962C8B-B14F-4D97-AF65-F5344CB8AC3E}">
        <p14:creationId xmlns:p14="http://schemas.microsoft.com/office/powerpoint/2010/main" val="3182294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physicians have a natural command of complexity, and…</a:t>
            </a:r>
            <a:endParaRPr lang="en-US" dirty="0"/>
          </a:p>
        </p:txBody>
      </p:sp>
      <p:sp>
        <p:nvSpPr>
          <p:cNvPr id="3" name="Content Placeholder 2"/>
          <p:cNvSpPr>
            <a:spLocks noGrp="1"/>
          </p:cNvSpPr>
          <p:nvPr>
            <p:ph idx="1"/>
          </p:nvPr>
        </p:nvSpPr>
        <p:spPr/>
        <p:txBody>
          <a:bodyPr/>
          <a:lstStyle/>
          <a:p>
            <a:r>
              <a:rPr lang="en-US" dirty="0" smtClean="0"/>
              <a:t>Thrive on managing complex medical problems</a:t>
            </a:r>
          </a:p>
          <a:p>
            <a:r>
              <a:rPr lang="en-US" dirty="0" smtClean="0"/>
              <a:t>Integrate all of the medical and personal issues facing an individual</a:t>
            </a:r>
          </a:p>
          <a:p>
            <a:r>
              <a:rPr lang="en-US" dirty="0" smtClean="0"/>
              <a:t>Break down medical terms and complex medical issues to make it easier for patients to understand</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18</a:t>
            </a:fld>
            <a:endParaRPr lang="en-US"/>
          </a:p>
        </p:txBody>
      </p:sp>
    </p:spTree>
    <p:extLst>
      <p:ext uri="{BB962C8B-B14F-4D97-AF65-F5344CB8AC3E}">
        <p14:creationId xmlns:p14="http://schemas.microsoft.com/office/powerpoint/2010/main" val="1199188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family physicians trained?</a:t>
            </a:r>
            <a:endParaRPr lang="en-US" dirty="0"/>
          </a:p>
        </p:txBody>
      </p:sp>
      <p:sp>
        <p:nvSpPr>
          <p:cNvPr id="3" name="Content Placeholder 2"/>
          <p:cNvSpPr>
            <a:spLocks noGrp="1"/>
          </p:cNvSpPr>
          <p:nvPr>
            <p:ph idx="1"/>
          </p:nvPr>
        </p:nvSpPr>
        <p:spPr/>
        <p:txBody>
          <a:bodyPr/>
          <a:lstStyle/>
          <a:p>
            <a:r>
              <a:rPr lang="en-US" sz="2400" dirty="0" smtClean="0"/>
              <a:t>3 years of residency; more than 450 U.S. family medicine residencies</a:t>
            </a:r>
          </a:p>
          <a:p>
            <a:r>
              <a:rPr lang="en-US" sz="2400" dirty="0" smtClean="0"/>
              <a:t>Community-based</a:t>
            </a:r>
          </a:p>
          <a:p>
            <a:r>
              <a:rPr lang="en-US" sz="2400" dirty="0" smtClean="0"/>
              <a:t>Medical school-based</a:t>
            </a:r>
          </a:p>
          <a:p>
            <a:r>
              <a:rPr lang="en-US" sz="2400" dirty="0" smtClean="0"/>
              <a:t>Military</a:t>
            </a:r>
          </a:p>
          <a:p>
            <a:r>
              <a:rPr lang="en-US" sz="2400" dirty="0" smtClean="0"/>
              <a:t>Inner-city</a:t>
            </a:r>
          </a:p>
          <a:p>
            <a:r>
              <a:rPr lang="en-US" sz="2400" dirty="0" smtClean="0"/>
              <a:t>Urban</a:t>
            </a:r>
          </a:p>
          <a:p>
            <a:r>
              <a:rPr lang="en-US" sz="2400" dirty="0" smtClean="0"/>
              <a:t>Suburban</a:t>
            </a:r>
          </a:p>
          <a:p>
            <a:r>
              <a:rPr lang="en-US" sz="2400" dirty="0" smtClean="0"/>
              <a:t>Rural</a:t>
            </a:r>
          </a:p>
          <a:p>
            <a:r>
              <a:rPr lang="en-US" sz="2400" dirty="0" smtClean="0"/>
              <a:t>Innovative Training Models</a:t>
            </a:r>
            <a:endParaRPr lang="en-US" sz="2400"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19</a:t>
            </a:fld>
            <a:endParaRPr lang="en-US"/>
          </a:p>
        </p:txBody>
      </p:sp>
    </p:spTree>
    <p:extLst>
      <p:ext uri="{BB962C8B-B14F-4D97-AF65-F5344CB8AC3E}">
        <p14:creationId xmlns:p14="http://schemas.microsoft.com/office/powerpoint/2010/main" val="1663731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Medicine: Do You Get It?</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2</a:t>
            </a:fld>
            <a:endParaRPr lang="en-US"/>
          </a:p>
        </p:txBody>
      </p:sp>
      <p:pic>
        <p:nvPicPr>
          <p:cNvPr id="5" name="Family Medicine  Do You Get It .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3625" y="1219200"/>
            <a:ext cx="6789738" cy="4525963"/>
          </a:xfrm>
        </p:spPr>
      </p:pic>
    </p:spTree>
    <p:extLst>
      <p:ext uri="{BB962C8B-B14F-4D97-AF65-F5344CB8AC3E}">
        <p14:creationId xmlns:p14="http://schemas.microsoft.com/office/powerpoint/2010/main" val="816485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medicine residency clinical curriculum</a:t>
            </a:r>
            <a:endParaRPr lang="en-US" dirty="0"/>
          </a:p>
        </p:txBody>
      </p:sp>
      <p:sp>
        <p:nvSpPr>
          <p:cNvPr id="3" name="Content Placeholder 2"/>
          <p:cNvSpPr>
            <a:spLocks noGrp="1"/>
          </p:cNvSpPr>
          <p:nvPr>
            <p:ph idx="1"/>
          </p:nvPr>
        </p:nvSpPr>
        <p:spPr>
          <a:xfrm>
            <a:off x="228600" y="1600200"/>
            <a:ext cx="7772400" cy="4525963"/>
          </a:xfrm>
        </p:spPr>
        <p:txBody>
          <a:bodyPr/>
          <a:lstStyle/>
          <a:p>
            <a:r>
              <a:rPr lang="en-US" dirty="0" smtClean="0"/>
              <a:t>Continuity Patient Care – all 3 years</a:t>
            </a:r>
          </a:p>
          <a:p>
            <a:pPr lvl="1"/>
            <a:r>
              <a:rPr lang="en-US" dirty="0" smtClean="0"/>
              <a:t>Adult medicine</a:t>
            </a:r>
          </a:p>
          <a:p>
            <a:pPr lvl="1"/>
            <a:r>
              <a:rPr lang="en-US" dirty="0" smtClean="0"/>
              <a:t>Maternity care</a:t>
            </a:r>
          </a:p>
          <a:p>
            <a:pPr lvl="1"/>
            <a:r>
              <a:rPr lang="en-US" dirty="0" smtClean="0"/>
              <a:t>General surgery</a:t>
            </a:r>
          </a:p>
          <a:p>
            <a:pPr lvl="1"/>
            <a:r>
              <a:rPr lang="en-US" dirty="0" smtClean="0"/>
              <a:t>Emergency care</a:t>
            </a:r>
          </a:p>
          <a:p>
            <a:pPr lvl="1"/>
            <a:r>
              <a:rPr lang="en-US" dirty="0" smtClean="0"/>
              <a:t>Skin care</a:t>
            </a:r>
          </a:p>
          <a:p>
            <a:pPr lvl="1"/>
            <a:r>
              <a:rPr lang="en-US" dirty="0" smtClean="0"/>
              <a:t>Women’s health</a:t>
            </a:r>
          </a:p>
        </p:txBody>
      </p:sp>
      <p:sp>
        <p:nvSpPr>
          <p:cNvPr id="4" name="Slide Number Placeholder 3"/>
          <p:cNvSpPr>
            <a:spLocks noGrp="1"/>
          </p:cNvSpPr>
          <p:nvPr>
            <p:ph type="sldNum" sz="quarter" idx="10"/>
          </p:nvPr>
        </p:nvSpPr>
        <p:spPr/>
        <p:txBody>
          <a:bodyPr/>
          <a:lstStyle/>
          <a:p>
            <a:fld id="{8C6824C5-CA85-4658-A01A-3DCEA4AFCAD3}" type="slidenum">
              <a:rPr lang="en-US" smtClean="0"/>
              <a:pPr/>
              <a:t>20</a:t>
            </a:fld>
            <a:endParaRPr lang="en-US"/>
          </a:p>
        </p:txBody>
      </p:sp>
      <p:sp>
        <p:nvSpPr>
          <p:cNvPr id="6" name="Content Placeholder 2"/>
          <p:cNvSpPr txBox="1">
            <a:spLocks/>
          </p:cNvSpPr>
          <p:nvPr/>
        </p:nvSpPr>
        <p:spPr bwMode="auto">
          <a:xfrm>
            <a:off x="3837562" y="1600200"/>
            <a:ext cx="5029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pPr marL="0" indent="0">
              <a:buNone/>
            </a:pPr>
            <a:endParaRPr lang="en-US" dirty="0" smtClean="0"/>
          </a:p>
          <a:p>
            <a:pPr lvl="1"/>
            <a:r>
              <a:rPr lang="en-US" dirty="0" smtClean="0"/>
              <a:t>Critical care medicine</a:t>
            </a:r>
          </a:p>
          <a:p>
            <a:pPr lvl="1"/>
            <a:r>
              <a:rPr lang="en-US" dirty="0" smtClean="0"/>
              <a:t>Gynecologic care</a:t>
            </a:r>
          </a:p>
          <a:p>
            <a:pPr lvl="1"/>
            <a:r>
              <a:rPr lang="en-US" dirty="0" smtClean="0"/>
              <a:t>Orthopedics</a:t>
            </a:r>
          </a:p>
          <a:p>
            <a:pPr lvl="1"/>
            <a:r>
              <a:rPr lang="en-US" dirty="0" smtClean="0"/>
              <a:t>Care of children</a:t>
            </a:r>
          </a:p>
          <a:p>
            <a:pPr lvl="1"/>
            <a:r>
              <a:rPr lang="en-US" dirty="0" smtClean="0"/>
              <a:t>Human behavior</a:t>
            </a:r>
          </a:p>
          <a:p>
            <a:pPr lvl="1"/>
            <a:r>
              <a:rPr lang="en-US" dirty="0" smtClean="0"/>
              <a:t>Newborn care</a:t>
            </a:r>
          </a:p>
        </p:txBody>
      </p:sp>
    </p:spTree>
    <p:extLst>
      <p:ext uri="{BB962C8B-B14F-4D97-AF65-F5344CB8AC3E}">
        <p14:creationId xmlns:p14="http://schemas.microsoft.com/office/powerpoint/2010/main" val="3989259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typical month of health care in the United States</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21</a:t>
            </a:fld>
            <a:endParaRPr lang="en-US"/>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36971172"/>
              </p:ext>
            </p:extLst>
          </p:nvPr>
        </p:nvGraphicFramePr>
        <p:xfrm>
          <a:off x="491247" y="1447800"/>
          <a:ext cx="7890753" cy="4611069"/>
        </p:xfrm>
        <a:graphic>
          <a:graphicData uri="http://schemas.openxmlformats.org/presentationml/2006/ole">
            <mc:AlternateContent xmlns:mc="http://schemas.openxmlformats.org/markup-compatibility/2006">
              <mc:Choice xmlns:v="urn:schemas-microsoft-com:vml" Requires="v">
                <p:oleObj spid="_x0000_s1095" name="Bitmap Image" r:id="rId4" imgW="8345065" imgH="4877481" progId="PBrush">
                  <p:embed/>
                </p:oleObj>
              </mc:Choice>
              <mc:Fallback>
                <p:oleObj name="Bitmap Image" r:id="rId4" imgW="8345065" imgH="4877481" progId="PBrush">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47" y="1447800"/>
                        <a:ext cx="7890753" cy="4611069"/>
                      </a:xfrm>
                      <a:prstGeom prst="rect">
                        <a:avLst/>
                      </a:prstGeom>
                      <a:noFill/>
                      <a:ln>
                        <a:noFill/>
                      </a:ln>
                      <a:effectLst/>
                    </p:spPr>
                  </p:pic>
                </p:oleObj>
              </mc:Fallback>
            </mc:AlternateContent>
          </a:graphicData>
        </a:graphic>
      </p:graphicFrame>
      <p:sp>
        <p:nvSpPr>
          <p:cNvPr id="6" name="TextBox 5"/>
          <p:cNvSpPr txBox="1"/>
          <p:nvPr/>
        </p:nvSpPr>
        <p:spPr>
          <a:xfrm>
            <a:off x="609600" y="5793512"/>
            <a:ext cx="8077200" cy="276999"/>
          </a:xfrm>
          <a:prstGeom prst="rect">
            <a:avLst/>
          </a:prstGeom>
          <a:noFill/>
        </p:spPr>
        <p:txBody>
          <a:bodyPr wrap="square" rtlCol="0">
            <a:spAutoFit/>
          </a:bodyPr>
          <a:lstStyle/>
          <a:p>
            <a:r>
              <a:rPr lang="en-US" sz="1200" dirty="0" smtClean="0"/>
              <a:t>Source: New England Journal of Medicine 2001; 344:2021-25</a:t>
            </a:r>
            <a:endParaRPr lang="en-US" sz="1200" dirty="0"/>
          </a:p>
        </p:txBody>
      </p:sp>
    </p:spTree>
    <p:extLst>
      <p:ext uri="{BB962C8B-B14F-4D97-AF65-F5344CB8AC3E}">
        <p14:creationId xmlns:p14="http://schemas.microsoft.com/office/powerpoint/2010/main" val="26984124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 practices of family physicians</a:t>
            </a:r>
            <a:endParaRPr lang="en-US" dirty="0"/>
          </a:p>
        </p:txBody>
      </p:sp>
      <p:sp>
        <p:nvSpPr>
          <p:cNvPr id="3" name="Content Placeholder 2"/>
          <p:cNvSpPr>
            <a:spLocks noGrp="1"/>
          </p:cNvSpPr>
          <p:nvPr>
            <p:ph idx="1"/>
          </p:nvPr>
        </p:nvSpPr>
        <p:spPr/>
        <p:txBody>
          <a:bodyPr/>
          <a:lstStyle/>
          <a:p>
            <a:r>
              <a:rPr lang="en-US" sz="2400" dirty="0" smtClean="0"/>
              <a:t>66% have hospital admission privileges; additional 11% have consulting, courtesy, or visiting privileges</a:t>
            </a:r>
          </a:p>
          <a:p>
            <a:r>
              <a:rPr lang="en-US" sz="2400" dirty="0" smtClean="0"/>
              <a:t>45% provide care in the ICU</a:t>
            </a:r>
          </a:p>
          <a:p>
            <a:r>
              <a:rPr lang="en-US" sz="2400" dirty="0" smtClean="0"/>
              <a:t>40% provide care in the emergency department</a:t>
            </a:r>
          </a:p>
          <a:p>
            <a:r>
              <a:rPr lang="en-US" sz="2400" dirty="0" smtClean="0"/>
              <a:t>59% provide newborn care; 30% attend newborn             at C-section</a:t>
            </a:r>
          </a:p>
          <a:p>
            <a:r>
              <a:rPr lang="en-US" sz="2400" dirty="0"/>
              <a:t>37% provide care in the </a:t>
            </a:r>
            <a:r>
              <a:rPr lang="en-US" sz="2400" dirty="0" smtClean="0"/>
              <a:t>CCU</a:t>
            </a:r>
          </a:p>
          <a:p>
            <a:r>
              <a:rPr lang="en-US" sz="2400" dirty="0" smtClean="0"/>
              <a:t>36</a:t>
            </a:r>
            <a:r>
              <a:rPr lang="en-US" sz="2400" dirty="0"/>
              <a:t>% perform minor </a:t>
            </a:r>
            <a:r>
              <a:rPr lang="en-US" sz="2400" dirty="0" smtClean="0"/>
              <a:t>surgery; 21</a:t>
            </a:r>
            <a:r>
              <a:rPr lang="en-US" sz="2400" dirty="0"/>
              <a:t>% assist in </a:t>
            </a:r>
            <a:r>
              <a:rPr lang="en-US" sz="2400" dirty="0" smtClean="0"/>
              <a:t>surgery</a:t>
            </a:r>
          </a:p>
          <a:p>
            <a:r>
              <a:rPr lang="en-US" sz="2400" dirty="0" smtClean="0"/>
              <a:t>19.2% do routine OB</a:t>
            </a:r>
          </a:p>
          <a:p>
            <a:pPr marL="0" indent="0">
              <a:buNone/>
            </a:pPr>
            <a:endParaRPr lang="en-US" sz="2800" dirty="0" smtClean="0"/>
          </a:p>
          <a:p>
            <a:pPr marL="0" indent="0">
              <a:buNone/>
            </a:pPr>
            <a:r>
              <a:rPr lang="en-US" sz="1200" dirty="0" smtClean="0"/>
              <a:t>Source: American Academy of Family Physicians, Practice Profile I Survey, April 2011</a:t>
            </a:r>
            <a:endParaRPr lang="en-US" sz="1200"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22</a:t>
            </a:fld>
            <a:endParaRPr lang="en-US"/>
          </a:p>
        </p:txBody>
      </p:sp>
    </p:spTree>
    <p:extLst>
      <p:ext uri="{BB962C8B-B14F-4D97-AF65-F5344CB8AC3E}">
        <p14:creationId xmlns:p14="http://schemas.microsoft.com/office/powerpoint/2010/main" val="38814797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physician’s lifestyle</a:t>
            </a:r>
            <a:endParaRPr lang="en-US" dirty="0"/>
          </a:p>
        </p:txBody>
      </p:sp>
      <p:sp>
        <p:nvSpPr>
          <p:cNvPr id="3" name="Content Placeholder 2"/>
          <p:cNvSpPr>
            <a:spLocks noGrp="1"/>
          </p:cNvSpPr>
          <p:nvPr>
            <p:ph idx="1"/>
          </p:nvPr>
        </p:nvSpPr>
        <p:spPr/>
        <p:txBody>
          <a:bodyPr/>
          <a:lstStyle/>
          <a:p>
            <a:pPr>
              <a:lnSpc>
                <a:spcPct val="150000"/>
              </a:lnSpc>
            </a:pPr>
            <a:r>
              <a:rPr lang="en-US" sz="2400" dirty="0" smtClean="0"/>
              <a:t>Income for a family physician in 2012</a:t>
            </a:r>
          </a:p>
          <a:p>
            <a:pPr lvl="1">
              <a:lnSpc>
                <a:spcPct val="150000"/>
              </a:lnSpc>
            </a:pPr>
            <a:r>
              <a:rPr lang="en-US" sz="2400" dirty="0" smtClean="0"/>
              <a:t>Median: $170,000 | Average: $190,907</a:t>
            </a:r>
          </a:p>
          <a:p>
            <a:pPr>
              <a:lnSpc>
                <a:spcPct val="150000"/>
              </a:lnSpc>
            </a:pPr>
            <a:r>
              <a:rPr lang="en-US" sz="2400" dirty="0" smtClean="0"/>
              <a:t>Practice an average of 48.3 hours a week</a:t>
            </a:r>
          </a:p>
          <a:p>
            <a:pPr>
              <a:lnSpc>
                <a:spcPct val="150000"/>
              </a:lnSpc>
            </a:pPr>
            <a:r>
              <a:rPr lang="en-US" sz="2400" dirty="0" smtClean="0"/>
              <a:t>Spend an average of 34 hours a week, or 70%, working directly with patients</a:t>
            </a:r>
          </a:p>
          <a:p>
            <a:pPr>
              <a:lnSpc>
                <a:spcPct val="150000"/>
              </a:lnSpc>
            </a:pPr>
            <a:r>
              <a:rPr lang="en-US" sz="2400" dirty="0"/>
              <a:t>Spend </a:t>
            </a:r>
            <a:r>
              <a:rPr lang="en-US" sz="2400" dirty="0" smtClean="0"/>
              <a:t>an average of 2.6 </a:t>
            </a:r>
            <a:r>
              <a:rPr lang="en-US" sz="2400" dirty="0"/>
              <a:t>hours per </a:t>
            </a:r>
            <a:r>
              <a:rPr lang="en-US" sz="2400" dirty="0" smtClean="0"/>
              <a:t>week on non-patient-care duties</a:t>
            </a:r>
            <a:endParaRPr lang="en-US" sz="1200" dirty="0" smtClean="0"/>
          </a:p>
          <a:p>
            <a:pPr marL="0" indent="0">
              <a:buNone/>
            </a:pPr>
            <a:r>
              <a:rPr lang="en-US" sz="1200" dirty="0" smtClean="0"/>
              <a:t>Source: American Academy of Family Physicians, 2013 Practice Profile Survey</a:t>
            </a:r>
            <a:endParaRPr lang="en-US" sz="1200"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23</a:t>
            </a:fld>
            <a:endParaRPr lang="en-US"/>
          </a:p>
        </p:txBody>
      </p:sp>
    </p:spTree>
    <p:extLst>
      <p:ext uri="{BB962C8B-B14F-4D97-AF65-F5344CB8AC3E}">
        <p14:creationId xmlns:p14="http://schemas.microsoft.com/office/powerpoint/2010/main" val="2985772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Care Health Professional Shortage Areas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6225" y="1905000"/>
            <a:ext cx="4143375" cy="2362200"/>
          </a:xfrm>
        </p:spPr>
      </p:pic>
      <p:sp>
        <p:nvSpPr>
          <p:cNvPr id="4" name="Slide Number Placeholder 3"/>
          <p:cNvSpPr>
            <a:spLocks noGrp="1"/>
          </p:cNvSpPr>
          <p:nvPr>
            <p:ph type="sldNum" sz="quarter" idx="10"/>
          </p:nvPr>
        </p:nvSpPr>
        <p:spPr/>
        <p:txBody>
          <a:bodyPr/>
          <a:lstStyle/>
          <a:p>
            <a:fld id="{8C6824C5-CA85-4658-A01A-3DCEA4AFCAD3}" type="slidenum">
              <a:rPr lang="en-US" smtClean="0"/>
              <a:pPr/>
              <a:t>24</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05000"/>
            <a:ext cx="4138612" cy="2346557"/>
          </a:xfrm>
          <a:prstGeom prst="rect">
            <a:avLst/>
          </a:prstGeom>
        </p:spPr>
      </p:pic>
      <p:sp>
        <p:nvSpPr>
          <p:cNvPr id="7" name="TextBox 6"/>
          <p:cNvSpPr txBox="1"/>
          <p:nvPr/>
        </p:nvSpPr>
        <p:spPr>
          <a:xfrm>
            <a:off x="457200" y="4572000"/>
            <a:ext cx="4114800" cy="646331"/>
          </a:xfrm>
          <a:prstGeom prst="rect">
            <a:avLst/>
          </a:prstGeom>
          <a:noFill/>
        </p:spPr>
        <p:txBody>
          <a:bodyPr wrap="square" rtlCol="0">
            <a:spAutoFit/>
          </a:bodyPr>
          <a:lstStyle/>
          <a:p>
            <a:r>
              <a:rPr lang="en-US" dirty="0" smtClean="0"/>
              <a:t>Primary Care Health Professional Shortage Areas (2006)</a:t>
            </a:r>
            <a:endParaRPr lang="en-US" dirty="0"/>
          </a:p>
        </p:txBody>
      </p:sp>
      <p:sp>
        <p:nvSpPr>
          <p:cNvPr id="8" name="TextBox 7"/>
          <p:cNvSpPr txBox="1"/>
          <p:nvPr/>
        </p:nvSpPr>
        <p:spPr>
          <a:xfrm>
            <a:off x="4953000" y="4572000"/>
            <a:ext cx="3757612" cy="923330"/>
          </a:xfrm>
          <a:prstGeom prst="rect">
            <a:avLst/>
          </a:prstGeom>
          <a:noFill/>
        </p:spPr>
        <p:txBody>
          <a:bodyPr wrap="square" rtlCol="0">
            <a:spAutoFit/>
          </a:bodyPr>
          <a:lstStyle/>
          <a:p>
            <a:r>
              <a:rPr lang="en-US" dirty="0" smtClean="0"/>
              <a:t>Primary Care Health Professional Shortage Areas, Family Physicians Removed (2006)</a:t>
            </a:r>
            <a:endParaRPr lang="en-US" dirty="0"/>
          </a:p>
        </p:txBody>
      </p:sp>
      <p:sp>
        <p:nvSpPr>
          <p:cNvPr id="9" name="TextBox 8"/>
          <p:cNvSpPr txBox="1"/>
          <p:nvPr/>
        </p:nvSpPr>
        <p:spPr>
          <a:xfrm>
            <a:off x="609600" y="5791200"/>
            <a:ext cx="7162800" cy="276999"/>
          </a:xfrm>
          <a:prstGeom prst="rect">
            <a:avLst/>
          </a:prstGeom>
          <a:noFill/>
        </p:spPr>
        <p:txBody>
          <a:bodyPr wrap="square" rtlCol="0">
            <a:spAutoFit/>
          </a:bodyPr>
          <a:lstStyle/>
          <a:p>
            <a:r>
              <a:rPr lang="en-US" sz="1200" dirty="0" smtClean="0"/>
              <a:t>Source: Health Landscape Primary Care Atlas (healthlandscape.org)</a:t>
            </a:r>
            <a:endParaRPr lang="en-US" sz="1200" dirty="0"/>
          </a:p>
        </p:txBody>
      </p:sp>
    </p:spTree>
    <p:extLst>
      <p:ext uri="{BB962C8B-B14F-4D97-AF65-F5344CB8AC3E}">
        <p14:creationId xmlns:p14="http://schemas.microsoft.com/office/powerpoint/2010/main" val="361673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physicians in demand</a:t>
            </a:r>
            <a:endParaRPr lang="en-US" dirty="0"/>
          </a:p>
        </p:txBody>
      </p:sp>
      <p:sp>
        <p:nvSpPr>
          <p:cNvPr id="3" name="Content Placeholder 2"/>
          <p:cNvSpPr>
            <a:spLocks noGrp="1"/>
          </p:cNvSpPr>
          <p:nvPr>
            <p:ph idx="1"/>
          </p:nvPr>
        </p:nvSpPr>
        <p:spPr/>
        <p:txBody>
          <a:bodyPr/>
          <a:lstStyle/>
          <a:p>
            <a:r>
              <a:rPr lang="en-US" b="1" dirty="0" smtClean="0"/>
              <a:t>The </a:t>
            </a:r>
            <a:r>
              <a:rPr lang="en-US" b="1" dirty="0"/>
              <a:t>most recruited specialty in </a:t>
            </a:r>
            <a:r>
              <a:rPr lang="en-US" b="1" dirty="0" smtClean="0"/>
              <a:t>2013-14; </a:t>
            </a:r>
            <a:r>
              <a:rPr lang="en-US" b="1" dirty="0"/>
              <a:t>at the top of the list for </a:t>
            </a:r>
            <a:r>
              <a:rPr lang="en-US" b="1" dirty="0" smtClean="0"/>
              <a:t>8 </a:t>
            </a:r>
            <a:r>
              <a:rPr lang="en-US" b="1" dirty="0"/>
              <a:t>straight </a:t>
            </a:r>
            <a:r>
              <a:rPr lang="en-US" b="1" dirty="0" smtClean="0"/>
              <a:t>years</a:t>
            </a:r>
          </a:p>
          <a:p>
            <a:endParaRPr lang="en-US" b="1" dirty="0"/>
          </a:p>
          <a:p>
            <a:r>
              <a:rPr lang="en-US" dirty="0"/>
              <a:t>“…demand for family physicians continues strong, exerting upward pressure on salary offers</a:t>
            </a:r>
            <a:r>
              <a:rPr lang="en-US" dirty="0" smtClean="0"/>
              <a:t>…”</a:t>
            </a:r>
            <a:endParaRPr lang="en-US" b="1" dirty="0"/>
          </a:p>
          <a:p>
            <a:pPr marL="0" indent="0">
              <a:buNone/>
            </a:pPr>
            <a:endParaRPr lang="en-US" sz="1200" dirty="0" smtClean="0"/>
          </a:p>
          <a:p>
            <a:pPr marL="0" indent="0">
              <a:buNone/>
            </a:pPr>
            <a:endParaRPr lang="en-US" sz="1200" dirty="0"/>
          </a:p>
          <a:p>
            <a:pPr marL="0" indent="0">
              <a:buNone/>
            </a:pPr>
            <a:endParaRPr lang="en-US" sz="1200" dirty="0" smtClean="0"/>
          </a:p>
          <a:p>
            <a:pPr marL="0" indent="0">
              <a:buNone/>
            </a:pPr>
            <a:endParaRPr lang="en-US" sz="1200" dirty="0"/>
          </a:p>
          <a:p>
            <a:pPr marL="0" indent="0">
              <a:buNone/>
            </a:pPr>
            <a:endParaRPr lang="en-US" sz="1200" dirty="0" smtClean="0"/>
          </a:p>
          <a:p>
            <a:pPr marL="0" indent="0">
              <a:buNone/>
            </a:pPr>
            <a:r>
              <a:rPr lang="en-US" sz="1200" dirty="0" smtClean="0"/>
              <a:t>Source: Merritt Hawkins 2014 Review of Physician and Advanced Practitioner Recruiting Incentives</a:t>
            </a:r>
          </a:p>
        </p:txBody>
      </p:sp>
      <p:sp>
        <p:nvSpPr>
          <p:cNvPr id="4" name="Slide Number Placeholder 3"/>
          <p:cNvSpPr>
            <a:spLocks noGrp="1"/>
          </p:cNvSpPr>
          <p:nvPr>
            <p:ph type="sldNum" sz="quarter" idx="10"/>
          </p:nvPr>
        </p:nvSpPr>
        <p:spPr/>
        <p:txBody>
          <a:bodyPr/>
          <a:lstStyle/>
          <a:p>
            <a:fld id="{8C6824C5-CA85-4658-A01A-3DCEA4AFCAD3}" type="slidenum">
              <a:rPr lang="en-US" smtClean="0"/>
              <a:pPr/>
              <a:t>25</a:t>
            </a:fld>
            <a:endParaRPr lang="en-US"/>
          </a:p>
        </p:txBody>
      </p:sp>
    </p:spTree>
    <p:extLst>
      <p:ext uri="{BB962C8B-B14F-4D97-AF65-F5344CB8AC3E}">
        <p14:creationId xmlns:p14="http://schemas.microsoft.com/office/powerpoint/2010/main" val="1643118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Loan repayment options for family physicians</a:t>
            </a:r>
            <a:endParaRPr lang="en-US" dirty="0"/>
          </a:p>
        </p:txBody>
      </p:sp>
      <p:sp>
        <p:nvSpPr>
          <p:cNvPr id="3" name="Content Placeholder 2"/>
          <p:cNvSpPr>
            <a:spLocks noGrp="1"/>
          </p:cNvSpPr>
          <p:nvPr>
            <p:ph idx="1"/>
          </p:nvPr>
        </p:nvSpPr>
        <p:spPr/>
        <p:txBody>
          <a:bodyPr/>
          <a:lstStyle/>
          <a:p>
            <a:r>
              <a:rPr lang="en-US" sz="2800" dirty="0" smtClean="0">
                <a:hlinkClick r:id="rId3"/>
              </a:rPr>
              <a:t>AAMC Database of Loan Repayment/Forgiveness and Scholarship Programs</a:t>
            </a:r>
            <a:endParaRPr lang="en-US" sz="2800" dirty="0" smtClean="0"/>
          </a:p>
          <a:p>
            <a:r>
              <a:rPr lang="en-US" sz="2800" dirty="0" smtClean="0">
                <a:hlinkClick r:id="rId4"/>
              </a:rPr>
              <a:t>AAFP Funding Resources for Practicing in Underserved Areas</a:t>
            </a:r>
            <a:endParaRPr lang="en-US" sz="2800" dirty="0" smtClean="0"/>
          </a:p>
          <a:p>
            <a:r>
              <a:rPr lang="en-US" sz="2800" dirty="0" smtClean="0">
                <a:hlinkClick r:id="rId5"/>
              </a:rPr>
              <a:t>National Health Service Corps</a:t>
            </a:r>
            <a:endParaRPr lang="en-US" sz="2800" dirty="0" smtClean="0"/>
          </a:p>
          <a:p>
            <a:r>
              <a:rPr lang="en-US" sz="2800" dirty="0" smtClean="0">
                <a:hlinkClick r:id="rId6"/>
              </a:rPr>
              <a:t>National Area Health Education Consortium (AHEC) Organization</a:t>
            </a:r>
            <a:endParaRPr lang="en-US" sz="2800" dirty="0" smtClean="0"/>
          </a:p>
          <a:p>
            <a:r>
              <a:rPr lang="en-US" sz="2800" dirty="0" smtClean="0">
                <a:hlinkClick r:id="rId7"/>
              </a:rPr>
              <a:t>Debt management resources</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26</a:t>
            </a:fld>
            <a:endParaRPr lang="en-US"/>
          </a:p>
        </p:txBody>
      </p:sp>
    </p:spTree>
    <p:extLst>
      <p:ext uri="{BB962C8B-B14F-4D97-AF65-F5344CB8AC3E}">
        <p14:creationId xmlns:p14="http://schemas.microsoft.com/office/powerpoint/2010/main" val="37853036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future of family medicine?</a:t>
            </a:r>
            <a:endParaRPr lang="en-US" dirty="0"/>
          </a:p>
        </p:txBody>
      </p:sp>
      <p:sp>
        <p:nvSpPr>
          <p:cNvPr id="3" name="Content Placeholder 2"/>
          <p:cNvSpPr>
            <a:spLocks noGrp="1"/>
          </p:cNvSpPr>
          <p:nvPr>
            <p:ph idx="1"/>
          </p:nvPr>
        </p:nvSpPr>
        <p:spPr>
          <a:xfrm>
            <a:off x="228600" y="1600200"/>
            <a:ext cx="5867400" cy="4525963"/>
          </a:xfrm>
        </p:spPr>
        <p:txBody>
          <a:bodyPr/>
          <a:lstStyle/>
          <a:p>
            <a:r>
              <a:rPr lang="en-US" sz="2800" dirty="0" smtClean="0"/>
              <a:t>Patient-centered medical home (PCMH)</a:t>
            </a:r>
          </a:p>
          <a:p>
            <a:pPr lvl="1"/>
            <a:r>
              <a:rPr lang="en-US" sz="2400" dirty="0" smtClean="0"/>
              <a:t>Population health</a:t>
            </a:r>
          </a:p>
          <a:p>
            <a:pPr lvl="1"/>
            <a:r>
              <a:rPr lang="en-US" sz="2400" dirty="0" smtClean="0"/>
              <a:t>E-visits and online appointments</a:t>
            </a:r>
          </a:p>
          <a:p>
            <a:pPr lvl="1"/>
            <a:r>
              <a:rPr lang="en-US" sz="2400" dirty="0" smtClean="0"/>
              <a:t>Web-based patient education</a:t>
            </a:r>
          </a:p>
          <a:p>
            <a:pPr lvl="1"/>
            <a:r>
              <a:rPr lang="en-US" sz="2400" dirty="0" smtClean="0"/>
              <a:t>Group visits</a:t>
            </a:r>
          </a:p>
          <a:p>
            <a:pPr lvl="1"/>
            <a:r>
              <a:rPr lang="en-US" sz="2400" dirty="0" smtClean="0"/>
              <a:t>Team approach to care; systematic approach to care</a:t>
            </a:r>
          </a:p>
          <a:p>
            <a:pPr lvl="1"/>
            <a:r>
              <a:rPr lang="en-US" sz="2400" dirty="0" smtClean="0"/>
              <a:t>Chronic disease management</a:t>
            </a:r>
          </a:p>
          <a:p>
            <a:pPr lvl="1"/>
            <a:r>
              <a:rPr lang="en-US" sz="2400" dirty="0" smtClean="0"/>
              <a:t>Joy in practice through innovation</a:t>
            </a:r>
          </a:p>
        </p:txBody>
      </p:sp>
      <p:sp>
        <p:nvSpPr>
          <p:cNvPr id="4" name="Slide Number Placeholder 3"/>
          <p:cNvSpPr>
            <a:spLocks noGrp="1"/>
          </p:cNvSpPr>
          <p:nvPr>
            <p:ph type="sldNum" sz="quarter" idx="10"/>
          </p:nvPr>
        </p:nvSpPr>
        <p:spPr/>
        <p:txBody>
          <a:bodyPr/>
          <a:lstStyle/>
          <a:p>
            <a:fld id="{8C6824C5-CA85-4658-A01A-3DCEA4AFCAD3}" type="slidenum">
              <a:rPr lang="en-US" smtClean="0"/>
              <a:pPr/>
              <a:t>27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338" y="1447800"/>
            <a:ext cx="2742795" cy="3829050"/>
          </a:xfrm>
          <a:prstGeom prst="rect">
            <a:avLst/>
          </a:prstGeom>
        </p:spPr>
      </p:pic>
    </p:spTree>
    <p:extLst>
      <p:ext uri="{BB962C8B-B14F-4D97-AF65-F5344CB8AC3E}">
        <p14:creationId xmlns:p14="http://schemas.microsoft.com/office/powerpoint/2010/main" val="2055384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why you chose medicine</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28</a:t>
            </a:fld>
            <a:endParaRPr lang="en-US"/>
          </a:p>
        </p:txBody>
      </p:sp>
      <p:pic>
        <p:nvPicPr>
          <p:cNvPr id="5" name="Remembe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4975" y="1219200"/>
            <a:ext cx="8045450" cy="4525963"/>
          </a:xfrm>
        </p:spPr>
      </p:pic>
    </p:spTree>
    <p:extLst>
      <p:ext uri="{BB962C8B-B14F-4D97-AF65-F5344CB8AC3E}">
        <p14:creationId xmlns:p14="http://schemas.microsoft.com/office/powerpoint/2010/main" val="1794057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medicine and student interest on the Web</a:t>
            </a:r>
            <a:endParaRPr lang="en-US" dirty="0"/>
          </a:p>
        </p:txBody>
      </p:sp>
      <p:sp>
        <p:nvSpPr>
          <p:cNvPr id="3" name="Content Placeholder 2"/>
          <p:cNvSpPr>
            <a:spLocks noGrp="1"/>
          </p:cNvSpPr>
          <p:nvPr>
            <p:ph idx="1"/>
          </p:nvPr>
        </p:nvSpPr>
        <p:spPr>
          <a:xfrm>
            <a:off x="4572000" y="1600200"/>
            <a:ext cx="4114800" cy="4267201"/>
          </a:xfrm>
        </p:spPr>
        <p:txBody>
          <a:bodyPr/>
          <a:lstStyle/>
          <a:p>
            <a:r>
              <a:rPr lang="en-US" sz="1800" dirty="0" smtClean="0"/>
              <a:t>FMIG Network</a:t>
            </a:r>
          </a:p>
          <a:p>
            <a:pPr lvl="1"/>
            <a:r>
              <a:rPr lang="en-US" sz="1800" dirty="0" smtClean="0">
                <a:hlinkClick r:id="rId2"/>
              </a:rPr>
              <a:t>Facebook.com/</a:t>
            </a:r>
            <a:r>
              <a:rPr lang="en-US" sz="1800" dirty="0" err="1" smtClean="0">
                <a:hlinkClick r:id="rId2"/>
              </a:rPr>
              <a:t>fmignetwork</a:t>
            </a:r>
            <a:endParaRPr lang="en-US" sz="1800" dirty="0" smtClean="0"/>
          </a:p>
          <a:p>
            <a:pPr lvl="1"/>
            <a:r>
              <a:rPr lang="en-US" sz="1800" dirty="0" smtClean="0">
                <a:hlinkClick r:id="rId3"/>
              </a:rPr>
              <a:t>Twitter.com/</a:t>
            </a:r>
            <a:r>
              <a:rPr lang="en-US" sz="1800" dirty="0" err="1" smtClean="0">
                <a:hlinkClick r:id="rId3"/>
              </a:rPr>
              <a:t>aafp_fmig</a:t>
            </a:r>
            <a:endParaRPr lang="en-US" sz="1800" dirty="0" smtClean="0"/>
          </a:p>
          <a:p>
            <a:pPr lvl="1"/>
            <a:r>
              <a:rPr lang="en-US" sz="1800" dirty="0" smtClean="0">
                <a:hlinkClick r:id="rId4"/>
              </a:rPr>
              <a:t>Twitter.com/</a:t>
            </a:r>
            <a:r>
              <a:rPr lang="en-US" sz="1800" dirty="0" err="1" smtClean="0">
                <a:hlinkClick r:id="rId4"/>
              </a:rPr>
              <a:t>fammedstudents</a:t>
            </a:r>
            <a:endParaRPr lang="en-US" sz="1800" dirty="0" smtClean="0"/>
          </a:p>
          <a:p>
            <a:pPr lvl="1"/>
            <a:r>
              <a:rPr lang="en-US" sz="1800" dirty="0" err="1" smtClean="0"/>
              <a:t>Youtube</a:t>
            </a:r>
            <a:r>
              <a:rPr lang="en-US" sz="1800" dirty="0" smtClean="0"/>
              <a:t>: search “FMIG Network”</a:t>
            </a:r>
          </a:p>
          <a:p>
            <a:pPr lvl="1"/>
            <a:endParaRPr lang="en-US" sz="1800" dirty="0" smtClean="0"/>
          </a:p>
          <a:p>
            <a:r>
              <a:rPr lang="en-US" sz="1800" dirty="0" smtClean="0"/>
              <a:t>AAFP</a:t>
            </a:r>
          </a:p>
          <a:p>
            <a:pPr lvl="1"/>
            <a:r>
              <a:rPr lang="en-US" sz="1800" dirty="0" smtClean="0">
                <a:hlinkClick r:id="rId5"/>
              </a:rPr>
              <a:t>Facebook.com/</a:t>
            </a:r>
            <a:r>
              <a:rPr lang="en-US" sz="1800" dirty="0" err="1" smtClean="0">
                <a:hlinkClick r:id="rId5"/>
              </a:rPr>
              <a:t>familymed</a:t>
            </a:r>
            <a:endParaRPr lang="en-US" sz="1800" dirty="0" smtClean="0"/>
          </a:p>
          <a:p>
            <a:pPr lvl="1"/>
            <a:r>
              <a:rPr lang="en-US" sz="1800" dirty="0" smtClean="0">
                <a:hlinkClick r:id="rId6"/>
              </a:rPr>
              <a:t>Twitter.com/</a:t>
            </a:r>
            <a:r>
              <a:rPr lang="en-US" sz="1800" dirty="0" err="1" smtClean="0">
                <a:hlinkClick r:id="rId6"/>
              </a:rPr>
              <a:t>aafp</a:t>
            </a:r>
            <a:endParaRPr lang="en-US" sz="1800" dirty="0" smtClean="0"/>
          </a:p>
          <a:p>
            <a:pPr lvl="1"/>
            <a:r>
              <a:rPr lang="en-US" sz="1800" dirty="0" smtClean="0">
                <a:hlinkClick r:id="rId7"/>
              </a:rPr>
              <a:t>Youtube.com/</a:t>
            </a:r>
            <a:r>
              <a:rPr lang="en-US" sz="1800" dirty="0" err="1" smtClean="0">
                <a:hlinkClick r:id="rId7"/>
              </a:rPr>
              <a:t>aafpmedia</a:t>
            </a:r>
            <a:endParaRPr lang="en-US" sz="1800" dirty="0" smtClean="0"/>
          </a:p>
          <a:p>
            <a:pPr lvl="1"/>
            <a:r>
              <a:rPr lang="en-US" sz="1800" dirty="0" smtClean="0"/>
              <a:t>Leader voices blog: </a:t>
            </a:r>
            <a:r>
              <a:rPr lang="en-US" sz="1800" dirty="0" smtClean="0">
                <a:hlinkClick r:id="rId8"/>
              </a:rPr>
              <a:t>aafp.org/</a:t>
            </a:r>
            <a:r>
              <a:rPr lang="en-US" sz="1800" dirty="0" err="1" smtClean="0">
                <a:hlinkClick r:id="rId8"/>
              </a:rPr>
              <a:t>leadervoices</a:t>
            </a:r>
            <a:endParaRPr lang="en-US" sz="1800"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29</a:t>
            </a:fld>
            <a:endParaRPr lang="en-US"/>
          </a:p>
        </p:txBody>
      </p:sp>
      <p:sp>
        <p:nvSpPr>
          <p:cNvPr id="6" name="Content Placeholder 2"/>
          <p:cNvSpPr txBox="1">
            <a:spLocks/>
          </p:cNvSpPr>
          <p:nvPr/>
        </p:nvSpPr>
        <p:spPr bwMode="auto">
          <a:xfrm>
            <a:off x="457200" y="1600201"/>
            <a:ext cx="4114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a:lstStyle>
          <a:p>
            <a:r>
              <a:rPr lang="en-US" dirty="0" smtClean="0"/>
              <a:t>AAFP website: </a:t>
            </a:r>
            <a:r>
              <a:rPr lang="en-US" dirty="0" smtClean="0">
                <a:hlinkClick r:id="rId9"/>
              </a:rPr>
              <a:t>aafp.org</a:t>
            </a:r>
            <a:endParaRPr lang="en-US" dirty="0" smtClean="0"/>
          </a:p>
          <a:p>
            <a:endParaRPr lang="en-US" dirty="0" smtClean="0"/>
          </a:p>
          <a:p>
            <a:r>
              <a:rPr lang="en-US" dirty="0" smtClean="0"/>
              <a:t>FMIG Network website: </a:t>
            </a:r>
            <a:r>
              <a:rPr lang="en-US" dirty="0" smtClean="0">
                <a:hlinkClick r:id="rId10"/>
              </a:rPr>
              <a:t>aafp.org/</a:t>
            </a:r>
            <a:r>
              <a:rPr lang="en-US" dirty="0" err="1" smtClean="0">
                <a:hlinkClick r:id="rId10"/>
              </a:rPr>
              <a:t>fmig</a:t>
            </a:r>
            <a:endParaRPr lang="en-US" dirty="0"/>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3080" y="4800600"/>
            <a:ext cx="2234520" cy="121920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4600" y="2302948"/>
            <a:ext cx="2057400" cy="1021125"/>
          </a:xfrm>
          <a:prstGeom prst="rect">
            <a:avLst/>
          </a:prstGeom>
        </p:spPr>
      </p:pic>
    </p:spTree>
    <p:extLst>
      <p:ext uri="{BB962C8B-B14F-4D97-AF65-F5344CB8AC3E}">
        <p14:creationId xmlns:p14="http://schemas.microsoft.com/office/powerpoint/2010/main" val="2576655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34882C-898D-45BD-B3A9-37B5B91B706D}" type="slidenum">
              <a:rPr lang="en-US"/>
              <a:pPr/>
              <a:t>3</a:t>
            </a:fld>
            <a:endParaRPr lang="en-US"/>
          </a:p>
        </p:txBody>
      </p:sp>
      <p:sp>
        <p:nvSpPr>
          <p:cNvPr id="6146" name="Rectangle 2"/>
          <p:cNvSpPr>
            <a:spLocks noGrp="1" noChangeArrowheads="1"/>
          </p:cNvSpPr>
          <p:nvPr>
            <p:ph type="title"/>
          </p:nvPr>
        </p:nvSpPr>
        <p:spPr>
          <a:xfrm>
            <a:off x="152400" y="274638"/>
            <a:ext cx="8534400" cy="1143000"/>
          </a:xfrm>
        </p:spPr>
        <p:txBody>
          <a:bodyPr/>
          <a:lstStyle/>
          <a:p>
            <a:r>
              <a:rPr lang="en-US" dirty="0" smtClean="0"/>
              <a:t>What are the primary care specialties?</a:t>
            </a:r>
            <a:endParaRPr lang="en-US" dirty="0"/>
          </a:p>
        </p:txBody>
      </p:sp>
      <p:sp>
        <p:nvSpPr>
          <p:cNvPr id="6147" name="Rectangle 3"/>
          <p:cNvSpPr>
            <a:spLocks noGrp="1" noChangeArrowheads="1"/>
          </p:cNvSpPr>
          <p:nvPr>
            <p:ph type="body" idx="1"/>
          </p:nvPr>
        </p:nvSpPr>
        <p:spPr>
          <a:xfrm>
            <a:off x="2667000" y="5715000"/>
            <a:ext cx="4114800" cy="380999"/>
          </a:xfrm>
        </p:spPr>
        <p:txBody>
          <a:bodyPr/>
          <a:lstStyle/>
          <a:p>
            <a:pPr marL="0" indent="0">
              <a:buNone/>
            </a:pPr>
            <a:r>
              <a:rPr lang="en-US" sz="800" dirty="0" smtClean="0"/>
              <a:t>Source: National Ambulatory Medical Care Survey 2010</a:t>
            </a:r>
          </a:p>
          <a:p>
            <a:pPr marL="0" indent="0">
              <a:buNone/>
            </a:pPr>
            <a:r>
              <a:rPr lang="en-US" sz="800" dirty="0" smtClean="0"/>
              <a:t>http://www.cdc.gov/nchs/data/ahcd/namcs_summary/2010_namcs_web_tables.pdf</a:t>
            </a:r>
            <a:endParaRPr lang="en-US" sz="800" dirty="0"/>
          </a:p>
        </p:txBody>
      </p:sp>
      <p:graphicFrame>
        <p:nvGraphicFramePr>
          <p:cNvPr id="2" name="Chart 1"/>
          <p:cNvGraphicFramePr/>
          <p:nvPr>
            <p:extLst>
              <p:ext uri="{D42A27DB-BD31-4B8C-83A1-F6EECF244321}">
                <p14:modId xmlns:p14="http://schemas.microsoft.com/office/powerpoint/2010/main" val="2664360138"/>
              </p:ext>
            </p:extLst>
          </p:nvPr>
        </p:nvGraphicFramePr>
        <p:xfrm>
          <a:off x="1066800" y="1397000"/>
          <a:ext cx="6553200" cy="431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rot="16200000">
            <a:off x="79548" y="3349452"/>
            <a:ext cx="1734236" cy="369332"/>
          </a:xfrm>
          <a:prstGeom prst="rect">
            <a:avLst/>
          </a:prstGeom>
          <a:noFill/>
        </p:spPr>
        <p:txBody>
          <a:bodyPr wrap="square" rtlCol="0">
            <a:spAutoFit/>
          </a:bodyPr>
          <a:lstStyle/>
          <a:p>
            <a:r>
              <a:rPr lang="en-US" b="1" dirty="0" smtClean="0"/>
              <a:t>Millions</a:t>
            </a:r>
            <a:endParaRPr lang="en-US"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143000"/>
          </a:xfrm>
        </p:spPr>
        <p:txBody>
          <a:bodyPr/>
          <a:lstStyle/>
          <a:p>
            <a:r>
              <a:rPr lang="en-US" dirty="0" smtClean="0"/>
              <a:t>Want to learn more about family medicine?</a:t>
            </a:r>
            <a:endParaRPr lang="en-US" dirty="0"/>
          </a:p>
        </p:txBody>
      </p:sp>
      <p:sp>
        <p:nvSpPr>
          <p:cNvPr id="3" name="Content Placeholder 2"/>
          <p:cNvSpPr>
            <a:spLocks noGrp="1"/>
          </p:cNvSpPr>
          <p:nvPr>
            <p:ph idx="1"/>
          </p:nvPr>
        </p:nvSpPr>
        <p:spPr>
          <a:xfrm>
            <a:off x="228600" y="1600200"/>
            <a:ext cx="8534400" cy="4525963"/>
          </a:xfrm>
        </p:spPr>
        <p:txBody>
          <a:bodyPr/>
          <a:lstStyle/>
          <a:p>
            <a:r>
              <a:rPr lang="en-US" dirty="0" smtClean="0"/>
              <a:t>Contact your:</a:t>
            </a:r>
          </a:p>
          <a:p>
            <a:pPr lvl="1"/>
            <a:r>
              <a:rPr lang="en-US" dirty="0" smtClean="0"/>
              <a:t>Family medicine department</a:t>
            </a:r>
          </a:p>
          <a:p>
            <a:pPr lvl="1"/>
            <a:r>
              <a:rPr lang="en-US" dirty="0" smtClean="0"/>
              <a:t>Family medicine clerkship director</a:t>
            </a:r>
          </a:p>
          <a:p>
            <a:pPr lvl="1"/>
            <a:r>
              <a:rPr lang="en-US" dirty="0" smtClean="0"/>
              <a:t>Your school’s FMIG</a:t>
            </a:r>
          </a:p>
          <a:p>
            <a:pPr lvl="1"/>
            <a:r>
              <a:rPr lang="en-US" dirty="0" smtClean="0"/>
              <a:t>National FMIG Network website at </a:t>
            </a:r>
            <a:r>
              <a:rPr lang="en-US" dirty="0" smtClean="0">
                <a:hlinkClick r:id="rId2"/>
              </a:rPr>
              <a:t>aafp.org/</a:t>
            </a:r>
            <a:r>
              <a:rPr lang="en-US" dirty="0" err="1" smtClean="0">
                <a:hlinkClick r:id="rId2"/>
              </a:rPr>
              <a:t>fmig</a:t>
            </a:r>
            <a:endParaRPr lang="en-US" dirty="0" smtClean="0"/>
          </a:p>
          <a:p>
            <a:pPr lvl="1"/>
            <a:r>
              <a:rPr lang="en-US" dirty="0" smtClean="0"/>
              <a:t>AAFP state or constituent chapter</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30</a:t>
            </a:fld>
            <a:endParaRPr lang="en-US"/>
          </a:p>
        </p:txBody>
      </p:sp>
    </p:spTree>
    <p:extLst>
      <p:ext uri="{BB962C8B-B14F-4D97-AF65-F5344CB8AC3E}">
        <p14:creationId xmlns:p14="http://schemas.microsoft.com/office/powerpoint/2010/main" val="2685726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 typical week in primary care?</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4</a:t>
            </a:fld>
            <a:endParaRPr lang="en-US"/>
          </a:p>
        </p:txBody>
      </p:sp>
      <p:sp>
        <p:nvSpPr>
          <p:cNvPr id="7" name="TextBox 6"/>
          <p:cNvSpPr txBox="1"/>
          <p:nvPr/>
        </p:nvSpPr>
        <p:spPr>
          <a:xfrm>
            <a:off x="381000" y="5791200"/>
            <a:ext cx="8382000" cy="276999"/>
          </a:xfrm>
          <a:prstGeom prst="rect">
            <a:avLst/>
          </a:prstGeom>
          <a:noFill/>
        </p:spPr>
        <p:txBody>
          <a:bodyPr wrap="square" rtlCol="0">
            <a:spAutoFit/>
          </a:bodyPr>
          <a:lstStyle/>
          <a:p>
            <a:r>
              <a:rPr lang="en-US" sz="1200" dirty="0"/>
              <a:t>Source: National Ambulatory Medical Care Survey, 2009. Hyattsville, MD: National Center for Health Statistics. 2011.</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711682766"/>
              </p:ext>
            </p:extLst>
          </p:nvPr>
        </p:nvGraphicFramePr>
        <p:xfrm>
          <a:off x="228600" y="1219200"/>
          <a:ext cx="84582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6523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Continuity of care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06548192"/>
              </p:ext>
            </p:extLst>
          </p:nvPr>
        </p:nvGraphicFramePr>
        <p:xfrm>
          <a:off x="304800" y="1219200"/>
          <a:ext cx="84582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fld id="{8C6824C5-CA85-4658-A01A-3DCEA4AFCAD3}" type="slidenum">
              <a:rPr lang="en-US" smtClean="0"/>
              <a:pPr/>
              <a:t>5</a:t>
            </a:fld>
            <a:endParaRPr lang="en-US"/>
          </a:p>
        </p:txBody>
      </p:sp>
      <p:sp>
        <p:nvSpPr>
          <p:cNvPr id="6" name="TextBox 5"/>
          <p:cNvSpPr txBox="1"/>
          <p:nvPr/>
        </p:nvSpPr>
        <p:spPr>
          <a:xfrm>
            <a:off x="685800" y="5943600"/>
            <a:ext cx="7620000" cy="276999"/>
          </a:xfrm>
          <a:prstGeom prst="rect">
            <a:avLst/>
          </a:prstGeom>
          <a:noFill/>
        </p:spPr>
        <p:txBody>
          <a:bodyPr wrap="square" rtlCol="0">
            <a:spAutoFit/>
          </a:bodyPr>
          <a:lstStyle/>
          <a:p>
            <a:r>
              <a:rPr lang="en-US" sz="1200" dirty="0" smtClean="0"/>
              <a:t>Source: National Ambulatory Medical Care Survey  2010 National Health Statistics Reports.</a:t>
            </a:r>
            <a:endParaRPr lang="en-US" sz="1200" dirty="0"/>
          </a:p>
        </p:txBody>
      </p:sp>
    </p:spTree>
    <p:extLst>
      <p:ext uri="{BB962C8B-B14F-4D97-AF65-F5344CB8AC3E}">
        <p14:creationId xmlns:p14="http://schemas.microsoft.com/office/powerpoint/2010/main" val="592884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primary care important?</a:t>
            </a:r>
            <a:endParaRPr lang="en-US" dirty="0"/>
          </a:p>
        </p:txBody>
      </p:sp>
      <p:sp>
        <p:nvSpPr>
          <p:cNvPr id="3" name="Content Placeholder 2"/>
          <p:cNvSpPr>
            <a:spLocks noGrp="1"/>
          </p:cNvSpPr>
          <p:nvPr>
            <p:ph idx="1"/>
          </p:nvPr>
        </p:nvSpPr>
        <p:spPr/>
        <p:txBody>
          <a:bodyPr/>
          <a:lstStyle/>
          <a:p>
            <a:r>
              <a:rPr lang="en-US" sz="2400" dirty="0" smtClean="0"/>
              <a:t>Better health outcomes, higher patient satisfaction, lower health care costs</a:t>
            </a:r>
          </a:p>
          <a:p>
            <a:pPr lvl="1"/>
            <a:r>
              <a:rPr lang="en-US" sz="2400" dirty="0" smtClean="0"/>
              <a:t>Fewer cases as deaths due to heart disease, lung disease, colon and cervical cancer, and more.</a:t>
            </a:r>
          </a:p>
          <a:p>
            <a:pPr lvl="1"/>
            <a:r>
              <a:rPr lang="en-US" sz="2400" dirty="0" smtClean="0"/>
              <a:t>Better detection of breast cancer</a:t>
            </a:r>
          </a:p>
          <a:p>
            <a:pPr lvl="1"/>
            <a:r>
              <a:rPr lang="en-US" sz="2400" dirty="0" smtClean="0"/>
              <a:t>Less ER and hospital use; better control of health care costs</a:t>
            </a:r>
          </a:p>
          <a:p>
            <a:pPr lvl="1"/>
            <a:r>
              <a:rPr lang="en-US" sz="2400" dirty="0" smtClean="0"/>
              <a:t>Better preventative care</a:t>
            </a:r>
          </a:p>
          <a:p>
            <a:pPr lvl="1"/>
            <a:r>
              <a:rPr lang="en-US" sz="2400" dirty="0" smtClean="0"/>
              <a:t>Continuity of care, whole-patient care</a:t>
            </a:r>
          </a:p>
          <a:p>
            <a:pPr lvl="1"/>
            <a:r>
              <a:rPr lang="en-US" sz="2400" dirty="0" smtClean="0"/>
              <a:t>Reduced health disparities</a:t>
            </a:r>
          </a:p>
        </p:txBody>
      </p:sp>
      <p:sp>
        <p:nvSpPr>
          <p:cNvPr id="4" name="Slide Number Placeholder 3"/>
          <p:cNvSpPr>
            <a:spLocks noGrp="1"/>
          </p:cNvSpPr>
          <p:nvPr>
            <p:ph type="sldNum" sz="quarter" idx="10"/>
          </p:nvPr>
        </p:nvSpPr>
        <p:spPr/>
        <p:txBody>
          <a:bodyPr/>
          <a:lstStyle/>
          <a:p>
            <a:fld id="{8C6824C5-CA85-4658-A01A-3DCEA4AFCAD3}" type="slidenum">
              <a:rPr lang="en-US" smtClean="0"/>
              <a:pPr/>
              <a:t>6</a:t>
            </a:fld>
            <a:endParaRPr lang="en-US"/>
          </a:p>
        </p:txBody>
      </p:sp>
    </p:spTree>
    <p:extLst>
      <p:ext uri="{BB962C8B-B14F-4D97-AF65-F5344CB8AC3E}">
        <p14:creationId xmlns:p14="http://schemas.microsoft.com/office/powerpoint/2010/main" val="1930658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rely on primary care physicians to care for complex diseases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676400"/>
            <a:ext cx="5791200" cy="3595370"/>
          </a:xfrm>
        </p:spPr>
      </p:pic>
      <p:sp>
        <p:nvSpPr>
          <p:cNvPr id="4" name="Slide Number Placeholder 3"/>
          <p:cNvSpPr>
            <a:spLocks noGrp="1"/>
          </p:cNvSpPr>
          <p:nvPr>
            <p:ph type="sldNum" sz="quarter" idx="10"/>
          </p:nvPr>
        </p:nvSpPr>
        <p:spPr/>
        <p:txBody>
          <a:bodyPr/>
          <a:lstStyle/>
          <a:p>
            <a:fld id="{8C6824C5-CA85-4658-A01A-3DCEA4AFCAD3}" type="slidenum">
              <a:rPr lang="en-US" smtClean="0"/>
              <a:pPr/>
              <a:t>7</a:t>
            </a:fld>
            <a:endParaRPr lang="en-US"/>
          </a:p>
        </p:txBody>
      </p:sp>
      <p:sp>
        <p:nvSpPr>
          <p:cNvPr id="6" name="TextBox 5"/>
          <p:cNvSpPr txBox="1"/>
          <p:nvPr/>
        </p:nvSpPr>
        <p:spPr>
          <a:xfrm>
            <a:off x="820366" y="5422638"/>
            <a:ext cx="7696200" cy="646331"/>
          </a:xfrm>
          <a:prstGeom prst="rect">
            <a:avLst/>
          </a:prstGeom>
          <a:noFill/>
        </p:spPr>
        <p:txBody>
          <a:bodyPr wrap="square" rtlCol="0">
            <a:spAutoFit/>
          </a:bodyPr>
          <a:lstStyle/>
          <a:p>
            <a:pPr algn="ctr"/>
            <a:r>
              <a:rPr lang="en-US" b="1" dirty="0" smtClean="0"/>
              <a:t>Studies suggest that the presence of multiple chronic conditions adds a layer of complexity to disease management.</a:t>
            </a:r>
            <a:endParaRPr lang="en-US" b="1" dirty="0"/>
          </a:p>
        </p:txBody>
      </p:sp>
    </p:spTree>
    <p:extLst>
      <p:ext uri="{BB962C8B-B14F-4D97-AF65-F5344CB8AC3E}">
        <p14:creationId xmlns:p14="http://schemas.microsoft.com/office/powerpoint/2010/main" val="929519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family physicians do?</a:t>
            </a:r>
            <a:endParaRPr lang="en-US" dirty="0"/>
          </a:p>
        </p:txBody>
      </p:sp>
      <p:sp>
        <p:nvSpPr>
          <p:cNvPr id="3" name="Content Placeholder 2"/>
          <p:cNvSpPr>
            <a:spLocks noGrp="1"/>
          </p:cNvSpPr>
          <p:nvPr>
            <p:ph idx="1"/>
          </p:nvPr>
        </p:nvSpPr>
        <p:spPr/>
        <p:txBody>
          <a:bodyPr/>
          <a:lstStyle/>
          <a:p>
            <a:r>
              <a:rPr lang="en-US" dirty="0" smtClean="0"/>
              <a:t>Family physicians provide comprehensive and continuous primary health care to:</a:t>
            </a:r>
          </a:p>
          <a:p>
            <a:pPr lvl="1"/>
            <a:r>
              <a:rPr lang="en-US" dirty="0" smtClean="0"/>
              <a:t>Individuals and families</a:t>
            </a:r>
          </a:p>
          <a:p>
            <a:pPr lvl="1"/>
            <a:r>
              <a:rPr lang="en-US" dirty="0" smtClean="0"/>
              <a:t>Women and men regardless of age or disease</a:t>
            </a:r>
          </a:p>
          <a:p>
            <a:pPr lvl="1"/>
            <a:r>
              <a:rPr lang="en-US" dirty="0" smtClean="0"/>
              <a:t>Infants, children, and adolescents regardless of age or disease</a:t>
            </a:r>
            <a:endParaRPr lang="en-US"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8</a:t>
            </a:fld>
            <a:endParaRPr lang="en-US"/>
          </a:p>
        </p:txBody>
      </p:sp>
    </p:spTree>
    <p:extLst>
      <p:ext uri="{BB962C8B-B14F-4D97-AF65-F5344CB8AC3E}">
        <p14:creationId xmlns:p14="http://schemas.microsoft.com/office/powerpoint/2010/main" val="1828022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physicians provide</a:t>
            </a:r>
            <a:endParaRPr lang="en-US" dirty="0"/>
          </a:p>
        </p:txBody>
      </p:sp>
      <p:sp>
        <p:nvSpPr>
          <p:cNvPr id="3" name="Content Placeholder 2"/>
          <p:cNvSpPr>
            <a:spLocks noGrp="1"/>
          </p:cNvSpPr>
          <p:nvPr>
            <p:ph idx="1"/>
          </p:nvPr>
        </p:nvSpPr>
        <p:spPr/>
        <p:txBody>
          <a:bodyPr/>
          <a:lstStyle/>
          <a:p>
            <a:r>
              <a:rPr lang="en-US" sz="2400" dirty="0" smtClean="0"/>
              <a:t>Prevention and management of acute injuries and illnesses</a:t>
            </a:r>
          </a:p>
          <a:p>
            <a:r>
              <a:rPr lang="en-US" sz="2400" dirty="0" smtClean="0"/>
              <a:t>Health promotion</a:t>
            </a:r>
          </a:p>
          <a:p>
            <a:r>
              <a:rPr lang="en-US" sz="2400" dirty="0" smtClean="0"/>
              <a:t>Hospital care for acute medical illnesses</a:t>
            </a:r>
          </a:p>
          <a:p>
            <a:r>
              <a:rPr lang="en-US" sz="2400" dirty="0" smtClean="0"/>
              <a:t>Chronic disease management</a:t>
            </a:r>
          </a:p>
          <a:p>
            <a:r>
              <a:rPr lang="en-US" sz="2400" dirty="0" smtClean="0"/>
              <a:t>Maternity care</a:t>
            </a:r>
          </a:p>
          <a:p>
            <a:r>
              <a:rPr lang="en-US" sz="2400" dirty="0" smtClean="0"/>
              <a:t>Well-child care and child development</a:t>
            </a:r>
          </a:p>
          <a:p>
            <a:r>
              <a:rPr lang="en-US" sz="2400" dirty="0" smtClean="0"/>
              <a:t>Primary mental health care</a:t>
            </a:r>
          </a:p>
          <a:p>
            <a:r>
              <a:rPr lang="en-US" sz="2400" dirty="0" smtClean="0"/>
              <a:t>Rehabilitation</a:t>
            </a:r>
          </a:p>
          <a:p>
            <a:r>
              <a:rPr lang="en-US" sz="2400" dirty="0" smtClean="0"/>
              <a:t>Supportive and end-of-life care</a:t>
            </a:r>
            <a:endParaRPr lang="en-US" sz="2400" dirty="0"/>
          </a:p>
        </p:txBody>
      </p:sp>
      <p:sp>
        <p:nvSpPr>
          <p:cNvPr id="4" name="Slide Number Placeholder 3"/>
          <p:cNvSpPr>
            <a:spLocks noGrp="1"/>
          </p:cNvSpPr>
          <p:nvPr>
            <p:ph type="sldNum" sz="quarter" idx="10"/>
          </p:nvPr>
        </p:nvSpPr>
        <p:spPr/>
        <p:txBody>
          <a:bodyPr/>
          <a:lstStyle/>
          <a:p>
            <a:fld id="{8C6824C5-CA85-4658-A01A-3DCEA4AFCAD3}" type="slidenum">
              <a:rPr lang="en-US" smtClean="0"/>
              <a:pPr/>
              <a:t>9</a:t>
            </a:fld>
            <a:endParaRPr lang="en-US"/>
          </a:p>
        </p:txBody>
      </p:sp>
    </p:spTree>
    <p:extLst>
      <p:ext uri="{BB962C8B-B14F-4D97-AF65-F5344CB8AC3E}">
        <p14:creationId xmlns:p14="http://schemas.microsoft.com/office/powerpoint/2010/main" val="2713120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a:themeElements>
    <a:clrScheme name="Champion s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mpion seal">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ampion se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mpion se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mpion se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mpion se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mpion se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mpion se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mpion se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mpion se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mpion se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mpion se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mpion se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mpion se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1532</TotalTime>
  <Words>4866</Words>
  <Application>Microsoft Office PowerPoint</Application>
  <PresentationFormat>On-screen Show (4:3)</PresentationFormat>
  <Paragraphs>576</Paragraphs>
  <Slides>30</Slides>
  <Notes>25</Notes>
  <HiddenSlides>0</HiddenSlides>
  <MMClips>2</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4" baseType="lpstr">
      <vt:lpstr>Arial</vt:lpstr>
      <vt:lpstr>Garamond</vt:lpstr>
      <vt:lpstr>PowerPoint</vt:lpstr>
      <vt:lpstr>Bitmap Image</vt:lpstr>
      <vt:lpstr>Your Future is Family Medicine</vt:lpstr>
      <vt:lpstr>Family Medicine: Do You Get It?</vt:lpstr>
      <vt:lpstr>What are the primary care specialties?</vt:lpstr>
      <vt:lpstr>What’s a typical week in primary care?</vt:lpstr>
      <vt:lpstr>Continuity of care</vt:lpstr>
      <vt:lpstr>Why is primary care important?</vt:lpstr>
      <vt:lpstr>People rely on primary care physicians to care for complex diseases</vt:lpstr>
      <vt:lpstr>What do family physicians do?</vt:lpstr>
      <vt:lpstr>Family physicians provide</vt:lpstr>
      <vt:lpstr>Procedures performed by family physicians</vt:lpstr>
      <vt:lpstr>Performance of diagnostic procedures in family physicians’ offices</vt:lpstr>
      <vt:lpstr>What distinguishes family physicians from general internists?</vt:lpstr>
      <vt:lpstr>Family medicine aims to:</vt:lpstr>
      <vt:lpstr>What attributes are valued in a family physician?</vt:lpstr>
      <vt:lpstr>Family physicians’ whole-person orientation and training ensures that family physicians…</vt:lpstr>
      <vt:lpstr>Family physicians have a unique influence on patients’ lives</vt:lpstr>
      <vt:lpstr>Family physicians are relationship-oriented, which ensures…</vt:lpstr>
      <vt:lpstr>Family physicians have a natural command of complexity, and…</vt:lpstr>
      <vt:lpstr>How are family physicians trained?</vt:lpstr>
      <vt:lpstr>Family medicine residency clinical curriculum</vt:lpstr>
      <vt:lpstr>A typical month of health care in the United States</vt:lpstr>
      <vt:lpstr>Hospital practices of family physicians</vt:lpstr>
      <vt:lpstr>Family physician’s lifestyle</vt:lpstr>
      <vt:lpstr>Primary Care Health Professional Shortage Areas</vt:lpstr>
      <vt:lpstr>Family physicians in demand</vt:lpstr>
      <vt:lpstr>Loan repayment options for family physicians</vt:lpstr>
      <vt:lpstr>What is the future of family medicine?</vt:lpstr>
      <vt:lpstr>Remember why you chose medicine</vt:lpstr>
      <vt:lpstr>Family medicine and student interest on the Web</vt:lpstr>
      <vt:lpstr>Want to learn more about family medicine?</vt:lpstr>
    </vt:vector>
  </TitlesOfParts>
  <Company>AAFP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Rover</dc:creator>
  <cp:lastModifiedBy>Anderson, Susan Marie</cp:lastModifiedBy>
  <cp:revision>86</cp:revision>
  <cp:lastPrinted>2012-08-22T14:55:21Z</cp:lastPrinted>
  <dcterms:created xsi:type="dcterms:W3CDTF">2012-08-17T18:45:59Z</dcterms:created>
  <dcterms:modified xsi:type="dcterms:W3CDTF">2017-02-21T17:35:15Z</dcterms:modified>
</cp:coreProperties>
</file>