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0"/>
  </p:notesMasterIdLst>
  <p:handoutMasterIdLst>
    <p:handoutMasterId r:id="rId21"/>
  </p:handoutMasterIdLst>
  <p:sldIdLst>
    <p:sldId id="383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5" r:id="rId11"/>
    <p:sldId id="396" r:id="rId12"/>
    <p:sldId id="397" r:id="rId13"/>
    <p:sldId id="370" r:id="rId14"/>
    <p:sldId id="371" r:id="rId15"/>
    <p:sldId id="372" r:id="rId16"/>
    <p:sldId id="365" r:id="rId17"/>
    <p:sldId id="373" r:id="rId18"/>
    <p:sldId id="399" r:id="rId19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honda Cooper-DeHoff" initials="RC" lastIdx="6" clrIdx="6">
    <p:extLst/>
  </p:cmAuthor>
  <p:cmAuthor id="1" name="Elsey, Amanda R" initials="EAR" lastIdx="1" clrIdx="0">
    <p:extLst/>
  </p:cmAuthor>
  <p:cmAuthor id="2" name="Johnson" initials="J" lastIdx="1" clrIdx="1">
    <p:extLst/>
  </p:cmAuthor>
  <p:cmAuthor id="3" name="Cavallari,Larisa H" initials="CH" lastIdx="23" clrIdx="2">
    <p:extLst/>
  </p:cmAuthor>
  <p:cmAuthor id="4" name="Julie Johnson" initials="JJ" lastIdx="28" clrIdx="3">
    <p:extLst/>
  </p:cmAuthor>
  <p:cmAuthor id="5" name="Dehoff,Rhonda Marsha" initials="DM" lastIdx="3" clrIdx="4">
    <p:extLst/>
  </p:cmAuthor>
  <p:cmAuthor id="6" name="Rhonda DeHoff" initials="RD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4FF"/>
    <a:srgbClr val="0000FF"/>
    <a:srgbClr val="3F9EED"/>
    <a:srgbClr val="1A8CEA"/>
    <a:srgbClr val="FBFBFB"/>
    <a:srgbClr val="C5CCE0"/>
    <a:srgbClr val="C6C3E4"/>
    <a:srgbClr val="F2F2F2"/>
    <a:srgbClr val="C8D2A0"/>
    <a:srgbClr val="99B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985" autoAdjust="0"/>
    <p:restoredTop sz="94660"/>
  </p:normalViewPr>
  <p:slideViewPr>
    <p:cSldViewPr snapToGrid="0">
      <p:cViewPr varScale="1">
        <p:scale>
          <a:sx n="77" d="100"/>
          <a:sy n="77" d="100"/>
        </p:scale>
        <p:origin x="7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B5E22B0D-DEA8-48CE-914D-9C84FF690B6E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279D9E41-5A29-4567-8A21-EB869508E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0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5A12EE5-4CB3-416D-851F-7C5DFD9209A5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1669"/>
            <a:ext cx="5588000" cy="3650456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1364DD20-006E-4050-83B9-CD120E032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1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1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7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3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8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9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1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1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B4444-BBB2-49F8-9F7F-EB313CB7F09B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C5B7-F0A0-4614-B8B9-9C9544A82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62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59" y="371475"/>
            <a:ext cx="845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9625" y="1676400"/>
            <a:ext cx="783515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Our Department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Primary Care IM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Hospital Medicine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12 Major Divisions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Access to our Divisions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/>
              <a:t>Matching System Blocks in </a:t>
            </a:r>
            <a:r>
              <a:rPr lang="en-US" sz="2400" dirty="0"/>
              <a:t>Pillar 1</a:t>
            </a:r>
            <a:r>
              <a:rPr lang="en-US" sz="2400" dirty="0" smtClean="0"/>
              <a:t> to Specialists in Pillar 2-3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89276"/>
            <a:ext cx="4139417" cy="31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1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90650" y="312738"/>
            <a:ext cx="6415346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Divisions in Internal Medicine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Primary Care (GIM)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Hospital Medicine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Cardiology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Dermatology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Endocrinology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Gastroenterology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Geriatric Medicine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Hematology/Oncology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Infectious Diseases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Nephrology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Pulmonology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- Rheumatology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65 Electives Available in Clinical Years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1338263"/>
            <a:ext cx="54197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9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616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3 specialis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" y="1143000"/>
            <a:ext cx="2971800" cy="2971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57" y="2143125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3 specialist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7" y="3352801"/>
            <a:ext cx="3162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066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Cardiology</a:t>
            </a:r>
            <a:b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Department of Internal Medicine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9858" y="457200"/>
            <a:ext cx="8153399" cy="5334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FJERSTAD\AppData\Local\Microsoft\Windows\Temporary Internet Files\Content.Word\IMG_4551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3" r="535" b="34872"/>
          <a:stretch/>
        </p:blipFill>
        <p:spPr bwMode="auto">
          <a:xfrm>
            <a:off x="489858" y="3309852"/>
            <a:ext cx="8153399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6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858" y="457200"/>
            <a:ext cx="8153399" cy="5334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6799" y="2121467"/>
            <a:ext cx="5310691" cy="4126933"/>
            <a:chOff x="2492748" y="1750084"/>
            <a:chExt cx="3925780" cy="3531795"/>
          </a:xfrm>
        </p:grpSpPr>
        <p:pic>
          <p:nvPicPr>
            <p:cNvPr id="7" name="Picture 2" descr="C:\Users\RWilke\Desktop\CYP2C19-01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748" y="1776718"/>
              <a:ext cx="3925780" cy="35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36085" y="1750084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8248" y="4272822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8485" y="4454814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71860" y="2164074"/>
            <a:ext cx="82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ro-drug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066" y="4491584"/>
            <a:ext cx="99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 drug</a:t>
            </a:r>
          </a:p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metabolite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229302"/>
            <a:ext cx="8458200" cy="980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002060"/>
                </a:solidFill>
              </a:rPr>
              <a:t>c</a:t>
            </a:r>
            <a:r>
              <a:rPr lang="en-US" sz="2800" dirty="0" err="1" smtClean="0">
                <a:solidFill>
                  <a:srgbClr val="002060"/>
                </a:solidFill>
              </a:rPr>
              <a:t>lopidogrel</a:t>
            </a:r>
            <a:r>
              <a:rPr lang="en-US" sz="2800" dirty="0" smtClean="0">
                <a:solidFill>
                  <a:srgbClr val="002060"/>
                </a:solidFill>
              </a:rPr>
              <a:t> (Plavix) is activated in the liver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1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9858" y="457200"/>
            <a:ext cx="8153399" cy="5334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906799" y="2121467"/>
            <a:ext cx="5310691" cy="4126933"/>
            <a:chOff x="2492748" y="1750084"/>
            <a:chExt cx="3925780" cy="3531795"/>
          </a:xfrm>
        </p:grpSpPr>
        <p:pic>
          <p:nvPicPr>
            <p:cNvPr id="7" name="Picture 2" descr="C:\Users\RWilke\Desktop\CYP2C19-01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748" y="1776718"/>
              <a:ext cx="3925780" cy="35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936085" y="1750084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38248" y="4272822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88485" y="4454814"/>
              <a:ext cx="905420" cy="363984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1001">
              <a:schemeClr val="l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71860" y="2164074"/>
            <a:ext cx="824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ro-drug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0066" y="4491584"/>
            <a:ext cx="995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active drug</a:t>
            </a:r>
          </a:p>
          <a:p>
            <a:r>
              <a:rPr lang="en-US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metabolite</a:t>
            </a:r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43000" y="6085387"/>
            <a:ext cx="6857660" cy="69641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~1 in 4 patients </a:t>
            </a:r>
            <a:r>
              <a:rPr lang="en-US" sz="2000" dirty="0" smtClean="0">
                <a:solidFill>
                  <a:srgbClr val="002060"/>
                </a:solidFill>
              </a:rPr>
              <a:t>have an abnormal gene for this enzyme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0" y="1229302"/>
            <a:ext cx="8458200" cy="980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c</a:t>
            </a:r>
            <a:r>
              <a:rPr lang="en-US" sz="2800" dirty="0" err="1" smtClean="0">
                <a:solidFill>
                  <a:schemeClr val="bg1">
                    <a:lumMod val="75000"/>
                  </a:schemeClr>
                </a:solidFill>
              </a:rPr>
              <a:t>lopidogrel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 (Plavix) is activated in the liver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4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38375"/>
            <a:ext cx="3752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858" y="457200"/>
            <a:ext cx="8153399" cy="5334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6085387"/>
            <a:ext cx="6857660" cy="696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Journal of the American College of Cardiology 2017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9950" y="5019675"/>
            <a:ext cx="2608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ime on </a:t>
            </a:r>
            <a:r>
              <a:rPr lang="en-US" sz="1600" dirty="0" err="1" smtClean="0"/>
              <a:t>clopidogrel</a:t>
            </a:r>
            <a:r>
              <a:rPr lang="en-US" sz="1600" dirty="0" smtClean="0"/>
              <a:t> (months)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337575" y="3307338"/>
            <a:ext cx="1973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cardiovascular events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3114675" y="4352925"/>
            <a:ext cx="3333750" cy="123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09950" y="4133850"/>
            <a:ext cx="1476375" cy="24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1550" y="3829050"/>
            <a:ext cx="1304925" cy="397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24550" y="3657600"/>
            <a:ext cx="590550" cy="370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28950" y="4438650"/>
            <a:ext cx="152400" cy="10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95950" y="2619375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l</a:t>
            </a:r>
            <a:r>
              <a:rPr lang="en-US" sz="1200" dirty="0" smtClean="0">
                <a:solidFill>
                  <a:srgbClr val="C00000"/>
                </a:solidFill>
              </a:rPr>
              <a:t>oss of function</a:t>
            </a: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95950" y="3200400"/>
            <a:ext cx="112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</a:t>
            </a:r>
            <a:r>
              <a:rPr lang="en-US" sz="1200" dirty="0" smtClean="0"/>
              <a:t>ormal gene(s)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238375"/>
            <a:ext cx="37528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858" y="457200"/>
            <a:ext cx="8153399" cy="5334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6085387"/>
            <a:ext cx="6857660" cy="696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Journal of the American College of Cardiology 2017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9950" y="5019675"/>
            <a:ext cx="2608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ime on </a:t>
            </a:r>
            <a:r>
              <a:rPr lang="en-US" sz="1600" dirty="0" err="1" smtClean="0"/>
              <a:t>clopidogrel</a:t>
            </a:r>
            <a:r>
              <a:rPr lang="en-US" sz="1600" dirty="0" smtClean="0"/>
              <a:t> (months)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337575" y="3307338"/>
            <a:ext cx="1973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cardiovascular events</a:t>
            </a:r>
            <a:endParaRPr lang="en-US" sz="1600" dirty="0"/>
          </a:p>
        </p:txBody>
      </p:sp>
      <p:sp>
        <p:nvSpPr>
          <p:cNvPr id="12" name="Curved Left Arrow 11"/>
          <p:cNvSpPr/>
          <p:nvPr/>
        </p:nvSpPr>
        <p:spPr>
          <a:xfrm>
            <a:off x="6610350" y="2914650"/>
            <a:ext cx="342900" cy="923925"/>
          </a:xfrm>
          <a:prstGeom prst="curved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10400" y="3599676"/>
            <a:ext cx="9272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3364FF"/>
                </a:solidFill>
              </a:rPr>
              <a:t>s</a:t>
            </a:r>
            <a:r>
              <a:rPr lang="en-US" sz="1200" dirty="0" smtClean="0">
                <a:solidFill>
                  <a:srgbClr val="3364FF"/>
                </a:solidFill>
              </a:rPr>
              <a:t>witch drug</a:t>
            </a:r>
            <a:endParaRPr lang="en-US" sz="1200" dirty="0">
              <a:solidFill>
                <a:srgbClr val="336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8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9" y="952499"/>
            <a:ext cx="3938634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947738"/>
            <a:ext cx="3944162" cy="508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3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27" y="1285875"/>
            <a:ext cx="3856598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9" y="1295399"/>
            <a:ext cx="3847417" cy="49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759" y="371475"/>
            <a:ext cx="845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27" y="1285875"/>
            <a:ext cx="3856598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9" y="1295399"/>
            <a:ext cx="3847417" cy="493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81225" y="3733800"/>
            <a:ext cx="5057775" cy="71437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Internal Medicine Residency ( 3 years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59" y="371475"/>
            <a:ext cx="845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83" y="1209675"/>
            <a:ext cx="3864739" cy="498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204913"/>
            <a:ext cx="3870233" cy="49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181225" y="3248025"/>
            <a:ext cx="5057775" cy="71437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Additional Fellowship Training ( 2 - 5 years 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759" y="371475"/>
            <a:ext cx="845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 the Department of Internal Medicine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11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47775" y="312738"/>
            <a:ext cx="240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4" y="4458290"/>
            <a:ext cx="3238501" cy="18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225660"/>
            <a:ext cx="28479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5660"/>
            <a:ext cx="3421062" cy="16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288140"/>
            <a:ext cx="3001963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4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47775" y="312738"/>
            <a:ext cx="240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1775" y="2362200"/>
            <a:ext cx="3552825" cy="27908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893" y="2623022"/>
            <a:ext cx="3269457" cy="229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47775" y="312738"/>
            <a:ext cx="240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Image result for uw madis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uw madiso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490663"/>
            <a:ext cx="2243137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19" y="2062161"/>
            <a:ext cx="2234305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19" y="2547935"/>
            <a:ext cx="2252038" cy="285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064214"/>
            <a:ext cx="2235645" cy="284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771775" y="2362200"/>
            <a:ext cx="3552825" cy="27908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56" y="2709358"/>
            <a:ext cx="3052762" cy="22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47775" y="312738"/>
            <a:ext cx="2408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My Journey…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49" y="2274849"/>
            <a:ext cx="6781800" cy="411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9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10968</TotalTime>
  <Words>173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of Cardiology  Department of Internal Medicine</vt:lpstr>
      <vt:lpstr>PowerPoint Presentation</vt:lpstr>
      <vt:lpstr>~1 in 4 patients have an abnormal gene for this enzyme</vt:lpstr>
      <vt:lpstr>PowerPoint Presentation</vt:lpstr>
      <vt:lpstr>PowerPoint Presentation</vt:lpstr>
      <vt:lpstr>PowerPoint Presentation</vt:lpstr>
    </vt:vector>
  </TitlesOfParts>
  <Company>Duke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Davis</dc:creator>
  <cp:lastModifiedBy>Reuter, Suzanne D</cp:lastModifiedBy>
  <cp:revision>306</cp:revision>
  <cp:lastPrinted>2016-10-21T14:25:04Z</cp:lastPrinted>
  <dcterms:created xsi:type="dcterms:W3CDTF">2016-09-09T15:27:07Z</dcterms:created>
  <dcterms:modified xsi:type="dcterms:W3CDTF">2018-11-01T20:29:32Z</dcterms:modified>
</cp:coreProperties>
</file>