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3"/>
  </p:notesMasterIdLst>
  <p:sldIdLst>
    <p:sldId id="256" r:id="rId2"/>
    <p:sldId id="274" r:id="rId3"/>
    <p:sldId id="275" r:id="rId4"/>
    <p:sldId id="258" r:id="rId5"/>
    <p:sldId id="259" r:id="rId6"/>
    <p:sldId id="261" r:id="rId7"/>
    <p:sldId id="260" r:id="rId8"/>
    <p:sldId id="257" r:id="rId9"/>
    <p:sldId id="262" r:id="rId10"/>
    <p:sldId id="264" r:id="rId11"/>
    <p:sldId id="265" r:id="rId12"/>
    <p:sldId id="268" r:id="rId13"/>
    <p:sldId id="269" r:id="rId14"/>
    <p:sldId id="267" r:id="rId15"/>
    <p:sldId id="276" r:id="rId16"/>
    <p:sldId id="270" r:id="rId17"/>
    <p:sldId id="271" r:id="rId18"/>
    <p:sldId id="272" r:id="rId19"/>
    <p:sldId id="273" r:id="rId20"/>
    <p:sldId id="266" r:id="rId21"/>
    <p:sldId id="263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3432" autoAdjust="0"/>
  </p:normalViewPr>
  <p:slideViewPr>
    <p:cSldViewPr>
      <p:cViewPr varScale="1">
        <p:scale>
          <a:sx n="98" d="100"/>
          <a:sy n="98" d="100"/>
        </p:scale>
        <p:origin x="-136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964BBE-4F3B-473A-9283-2243715FFF31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700BD4-7BB5-4C00-AC66-8CBC04E625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9403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Personal and Company Effectiveness</a:t>
            </a:r>
          </a:p>
          <a:p>
            <a:r>
              <a:rPr lang="en-US" dirty="0" smtClean="0"/>
              <a:t>(4 – most like you) (1</a:t>
            </a:r>
            <a:r>
              <a:rPr lang="en-US" baseline="0" dirty="0" smtClean="0"/>
              <a:t> – least like you)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700BD4-7BB5-4C00-AC66-8CBC04E625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1171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Abby (goth) -</a:t>
            </a:r>
            <a:r>
              <a:rPr lang="en-US" baseline="0" dirty="0" smtClean="0"/>
              <a:t> forensic scientist</a:t>
            </a:r>
            <a:endParaRPr lang="en-US" dirty="0" smtClean="0"/>
          </a:p>
          <a:p>
            <a:r>
              <a:rPr lang="en-US" dirty="0" smtClean="0"/>
              <a:t>Ducky (quirky) – pathologist and medical examiner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700BD4-7BB5-4C00-AC66-8CBC04E6258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7601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Hippocrates (Father of Western Medicine) – 4 distinct temperament patterns (optimistic,</a:t>
            </a:r>
            <a:r>
              <a:rPr lang="en-US" baseline="0" dirty="0" smtClean="0"/>
              <a:t> irritable, analytical, peaceful)</a:t>
            </a:r>
            <a:endParaRPr lang="en-US" dirty="0" smtClean="0"/>
          </a:p>
          <a:p>
            <a:r>
              <a:rPr lang="en-US" dirty="0" smtClean="0"/>
              <a:t>Myers-Briggs and other behavioral experts (introvert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vs</a:t>
            </a:r>
            <a:r>
              <a:rPr lang="en-US" baseline="0" dirty="0" smtClean="0"/>
              <a:t> extrovert; feeling </a:t>
            </a:r>
            <a:r>
              <a:rPr lang="en-US" baseline="0" dirty="0" err="1" smtClean="0"/>
              <a:t>vs</a:t>
            </a:r>
            <a:r>
              <a:rPr lang="en-US" baseline="0" dirty="0" smtClean="0"/>
              <a:t> thinking; sensing </a:t>
            </a:r>
            <a:r>
              <a:rPr lang="en-US" baseline="0" dirty="0" err="1" smtClean="0"/>
              <a:t>vs</a:t>
            </a:r>
            <a:r>
              <a:rPr lang="en-US" baseline="0" dirty="0" smtClean="0"/>
              <a:t> intuition; perceiving </a:t>
            </a:r>
            <a:r>
              <a:rPr lang="en-US" baseline="0" dirty="0" err="1" smtClean="0"/>
              <a:t>vs</a:t>
            </a:r>
            <a:r>
              <a:rPr lang="en-US" baseline="0" dirty="0" smtClean="0"/>
              <a:t> judging)</a:t>
            </a:r>
            <a:endParaRPr lang="en-US" dirty="0" smtClean="0"/>
          </a:p>
          <a:p>
            <a:r>
              <a:rPr lang="en-US" dirty="0" smtClean="0"/>
              <a:t>PACE is more fun and easier to apply to everyday use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700BD4-7BB5-4C00-AC66-8CBC04E625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2406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Spontaneous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700BD4-7BB5-4C00-AC66-8CBC04E625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56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Break into groups!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700BD4-7BB5-4C00-AC66-8CBC04E625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5612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700BD4-7BB5-4C00-AC66-8CBC04E625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3177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One of my partners – I can’t sit in his office well as there are too many books and papers on the chairs and this “yellow” gets really uncomfortable sitting there. 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700BD4-7BB5-4C00-AC66-8CBC04E625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5669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Waltz – super user for Epic --- I always visit with him while he sits in his office</a:t>
            </a:r>
            <a:r>
              <a:rPr lang="en-US" baseline="0" dirty="0" smtClean="0"/>
              <a:t> chair and I am standing in the doorway</a:t>
            </a:r>
            <a:r>
              <a:rPr lang="en-US" baseline="0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700BD4-7BB5-4C00-AC66-8CBC04E625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0619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700BD4-7BB5-4C00-AC66-8CBC04E625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254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700BD4-7BB5-4C00-AC66-8CBC04E6258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4660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4C2CF-8579-4E0A-BFD4-BB23EBBF5E11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5B340-DED3-45C4-A383-2731C7364B3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4C2CF-8579-4E0A-BFD4-BB23EBBF5E11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5B340-DED3-45C4-A383-2731C7364B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4C2CF-8579-4E0A-BFD4-BB23EBBF5E11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5B340-DED3-45C4-A383-2731C7364B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4C2CF-8579-4E0A-BFD4-BB23EBBF5E11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5B340-DED3-45C4-A383-2731C7364B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4C2CF-8579-4E0A-BFD4-BB23EBBF5E11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5B340-DED3-45C4-A383-2731C7364B3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4C2CF-8579-4E0A-BFD4-BB23EBBF5E11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5B340-DED3-45C4-A383-2731C7364B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4C2CF-8579-4E0A-BFD4-BB23EBBF5E11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5B340-DED3-45C4-A383-2731C7364B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4C2CF-8579-4E0A-BFD4-BB23EBBF5E11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505B340-DED3-45C4-A383-2731C7364B3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4C2CF-8579-4E0A-BFD4-BB23EBBF5E11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5B340-DED3-45C4-A383-2731C7364B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4C2CF-8579-4E0A-BFD4-BB23EBBF5E11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505B340-DED3-45C4-A383-2731C7364B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9914C2CF-8579-4E0A-BFD4-BB23EBBF5E11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5B340-DED3-45C4-A383-2731C7364B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9914C2CF-8579-4E0A-BFD4-BB23EBBF5E11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505B340-DED3-45C4-A383-2731C7364B34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www.google.com/url?sa=i&amp;rct=j&amp;q=&amp;esrc=s&amp;source=images&amp;cd=&amp;cad=rja&amp;uact=8&amp;ved=0ahUKEwjBgPumlKbPAhXDbT4KHQV_AVUQjRwIBw&amp;url=http://spyrix.org/my-final-thoughts/&amp;psig=AFQjCNEUFPRGyF32wRDrcBg-yDeSsZsERQ&amp;ust=1474743089232828" TargetMode="Externa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color+overlap&amp;source=images&amp;cd=&amp;cad=rja&amp;uact=8&amp;ved=0CAcQjRw&amp;url=http://www.dharmarevelation.com/&amp;ei=9gHRVNiJCM6NyATmt4GoDg&amp;bvm=bv.85076809,d.aWw&amp;psig=AFQjCNGPBiJEJu7lowcispDOeUoDjY0CwA&amp;ust=1423070058427859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1371600"/>
            <a:ext cx="6480048" cy="2362200"/>
          </a:xfrm>
        </p:spPr>
        <p:txBody>
          <a:bodyPr>
            <a:normAutofit/>
          </a:bodyPr>
          <a:lstStyle/>
          <a:p>
            <a:r>
              <a:rPr lang="en-US" sz="6600" dirty="0" smtClean="0"/>
              <a:t>PACE Palette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556000"/>
            <a:ext cx="7772400" cy="1625599"/>
          </a:xfrm>
        </p:spPr>
        <p:txBody>
          <a:bodyPr/>
          <a:lstStyle/>
          <a:p>
            <a:pPr fontAlgn="base"/>
            <a:r>
              <a:rPr lang="en-US" dirty="0" smtClean="0"/>
              <a:t>USD Women in Science Education Day</a:t>
            </a:r>
          </a:p>
          <a:p>
            <a:pPr fontAlgn="base"/>
            <a:r>
              <a:rPr lang="en-US" dirty="0" smtClean="0"/>
              <a:t>September 29</a:t>
            </a:r>
            <a:r>
              <a:rPr lang="en-US" baseline="30000" dirty="0" smtClean="0"/>
              <a:t>th</a:t>
            </a:r>
            <a:r>
              <a:rPr lang="en-US" dirty="0" smtClean="0"/>
              <a:t>, 2016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0053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JOYS, VALUES AND STRENGTHS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077200" cy="4525963"/>
          </a:xfrm>
        </p:spPr>
        <p:txBody>
          <a:bodyPr/>
          <a:lstStyle/>
          <a:p>
            <a:r>
              <a:rPr lang="en-US" dirty="0" smtClean="0"/>
              <a:t>What is really important in life?</a:t>
            </a:r>
          </a:p>
          <a:p>
            <a:r>
              <a:rPr lang="en-US" dirty="0" smtClean="0"/>
              <a:t>What activities give you joy and pleasure?</a:t>
            </a:r>
          </a:p>
          <a:p>
            <a:r>
              <a:rPr lang="en-US" dirty="0" smtClean="0"/>
              <a:t>What are your natural talents?</a:t>
            </a:r>
          </a:p>
          <a:p>
            <a:r>
              <a:rPr lang="en-US" dirty="0" smtClean="0"/>
              <a:t>What do you do well?</a:t>
            </a:r>
          </a:p>
          <a:p>
            <a:pPr lvl="1"/>
            <a:r>
              <a:rPr lang="en-US" dirty="0" smtClean="0"/>
              <a:t>In professional life?</a:t>
            </a:r>
          </a:p>
          <a:p>
            <a:pPr lvl="1"/>
            <a:r>
              <a:rPr lang="en-US" dirty="0" smtClean="0"/>
              <a:t>In personal life?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99319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IRRITATIONS, AGGRAVATIONS, AND STRESSORS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133600"/>
            <a:ext cx="7772400" cy="4525963"/>
          </a:xfrm>
        </p:spPr>
        <p:txBody>
          <a:bodyPr/>
          <a:lstStyle/>
          <a:p>
            <a:r>
              <a:rPr lang="en-US" dirty="0" smtClean="0"/>
              <a:t>What things bother you as a group?</a:t>
            </a:r>
          </a:p>
          <a:p>
            <a:r>
              <a:rPr lang="en-US" dirty="0" smtClean="0"/>
              <a:t>What do people do that bug you?</a:t>
            </a:r>
          </a:p>
          <a:p>
            <a:r>
              <a:rPr lang="en-US" dirty="0" smtClean="0"/>
              <a:t>What stresses you in your professional and personal lives?</a:t>
            </a:r>
          </a:p>
          <a:p>
            <a:r>
              <a:rPr lang="en-US" dirty="0" smtClean="0"/>
              <a:t>What makes you angry? Impatient? Sad?</a:t>
            </a:r>
          </a:p>
        </p:txBody>
      </p:sp>
    </p:spTree>
    <p:extLst>
      <p:ext uri="{BB962C8B-B14F-4D97-AF65-F5344CB8AC3E}">
        <p14:creationId xmlns:p14="http://schemas.microsoft.com/office/powerpoint/2010/main" val="16962292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Your Office Like?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RED</a:t>
            </a:r>
            <a:r>
              <a:rPr lang="en-US" dirty="0" smtClean="0"/>
              <a:t> – 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dventurous photos, trophies</a:t>
            </a:r>
          </a:p>
          <a:p>
            <a:pPr lvl="1"/>
            <a:r>
              <a:rPr lang="en-US" dirty="0" smtClean="0"/>
              <a:t>Cluttered and informal</a:t>
            </a:r>
          </a:p>
          <a:p>
            <a:pPr lvl="1"/>
            <a:endParaRPr lang="en-US" dirty="0" smtClean="0"/>
          </a:p>
          <a:p>
            <a:r>
              <a:rPr lang="en-US" dirty="0" smtClean="0">
                <a:solidFill>
                  <a:srgbClr val="FFFF00"/>
                </a:solidFill>
              </a:rPr>
              <a:t>Yellow</a:t>
            </a:r>
            <a:r>
              <a:rPr lang="en-US" dirty="0" smtClean="0"/>
              <a:t> – </a:t>
            </a:r>
          </a:p>
          <a:p>
            <a:pPr lvl="1"/>
            <a:r>
              <a:rPr lang="en-US" dirty="0" smtClean="0"/>
              <a:t>Certificates of accomplishment</a:t>
            </a:r>
          </a:p>
          <a:p>
            <a:pPr lvl="1"/>
            <a:r>
              <a:rPr lang="en-US" dirty="0" smtClean="0"/>
              <a:t>Neat and organized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22300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7016"/>
            <a:ext cx="7467600" cy="990600"/>
          </a:xfrm>
        </p:spPr>
        <p:txBody>
          <a:bodyPr/>
          <a:lstStyle/>
          <a:p>
            <a:r>
              <a:rPr lang="en-US" dirty="0"/>
              <a:t>What’s Your Office Like?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7467600" cy="5059363"/>
          </a:xfrm>
        </p:spPr>
        <p:txBody>
          <a:bodyPr/>
          <a:lstStyle/>
          <a:p>
            <a:r>
              <a:rPr lang="en-US" dirty="0" smtClean="0">
                <a:solidFill>
                  <a:srgbClr val="00B0F0"/>
                </a:solidFill>
              </a:rPr>
              <a:t>Blue</a:t>
            </a:r>
            <a:r>
              <a:rPr lang="en-US" dirty="0" smtClean="0"/>
              <a:t> –</a:t>
            </a:r>
          </a:p>
          <a:p>
            <a:pPr lvl="1"/>
            <a:r>
              <a:rPr lang="en-US" dirty="0" smtClean="0"/>
              <a:t>Certificates won by team effort</a:t>
            </a:r>
          </a:p>
          <a:p>
            <a:pPr lvl="1"/>
            <a:r>
              <a:rPr lang="en-US" dirty="0" smtClean="0"/>
              <a:t>Happy, informal family pics</a:t>
            </a:r>
          </a:p>
          <a:p>
            <a:pPr lvl="1"/>
            <a:r>
              <a:rPr lang="en-US" dirty="0" smtClean="0"/>
              <a:t>Warm environment</a:t>
            </a:r>
          </a:p>
          <a:p>
            <a:pPr lvl="1"/>
            <a:endParaRPr lang="en-US" dirty="0" smtClean="0"/>
          </a:p>
          <a:p>
            <a:r>
              <a:rPr lang="en-US" dirty="0" smtClean="0">
                <a:solidFill>
                  <a:srgbClr val="00B050"/>
                </a:solidFill>
              </a:rPr>
              <a:t>Green</a:t>
            </a:r>
            <a:r>
              <a:rPr lang="en-US" dirty="0" smtClean="0"/>
              <a:t> – </a:t>
            </a:r>
          </a:p>
          <a:p>
            <a:pPr lvl="1"/>
            <a:r>
              <a:rPr lang="en-US" dirty="0" smtClean="0"/>
              <a:t>Latest in computer equipment, gadgets</a:t>
            </a:r>
          </a:p>
          <a:p>
            <a:pPr lvl="1"/>
            <a:r>
              <a:rPr lang="en-US" dirty="0" smtClean="0"/>
              <a:t>Stacks of work, highlighted manuals</a:t>
            </a:r>
          </a:p>
          <a:p>
            <a:pPr lvl="1"/>
            <a:r>
              <a:rPr lang="en-US" dirty="0" smtClean="0"/>
              <a:t>Will know </a:t>
            </a:r>
            <a:r>
              <a:rPr lang="en-US" u="sng" dirty="0" smtClean="0"/>
              <a:t>exactly</a:t>
            </a:r>
            <a:r>
              <a:rPr lang="en-US" dirty="0" smtClean="0"/>
              <a:t> where everything is</a:t>
            </a:r>
          </a:p>
          <a:p>
            <a:pPr lvl="1"/>
            <a:r>
              <a:rPr lang="en-US" dirty="0" smtClean="0"/>
              <a:t>Not real comfy for visitors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6776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Breakdown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40% Reds</a:t>
            </a:r>
          </a:p>
          <a:p>
            <a:endParaRPr lang="en-US" dirty="0" smtClean="0"/>
          </a:p>
          <a:p>
            <a:r>
              <a:rPr lang="en-US" dirty="0" smtClean="0"/>
              <a:t>40% Yellows</a:t>
            </a:r>
          </a:p>
          <a:p>
            <a:endParaRPr lang="en-US" dirty="0" smtClean="0"/>
          </a:p>
          <a:p>
            <a:r>
              <a:rPr lang="en-US" dirty="0" smtClean="0"/>
              <a:t>15% Blues</a:t>
            </a:r>
          </a:p>
          <a:p>
            <a:endParaRPr lang="en-US" dirty="0" smtClean="0"/>
          </a:p>
          <a:p>
            <a:r>
              <a:rPr lang="en-US" dirty="0" smtClean="0"/>
              <a:t>5% Greens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0544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3400" y="2514600"/>
            <a:ext cx="7470648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Don’t fit completely into one color?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485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Second Color as a Modifier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>
                <a:solidFill>
                  <a:srgbClr val="FFFF00"/>
                </a:solidFill>
              </a:rPr>
              <a:t>YELLOW</a:t>
            </a:r>
            <a:r>
              <a:rPr lang="en-US" dirty="0" smtClean="0"/>
              <a:t> – </a:t>
            </a:r>
            <a:r>
              <a:rPr lang="en-US" u="sng" dirty="0" smtClean="0">
                <a:solidFill>
                  <a:srgbClr val="0070C0"/>
                </a:solidFill>
              </a:rPr>
              <a:t>BLUE</a:t>
            </a:r>
            <a:r>
              <a:rPr lang="en-US" dirty="0" smtClean="0"/>
              <a:t>: A person who likes structure, planning, and neatness and loves people</a:t>
            </a:r>
          </a:p>
          <a:p>
            <a:endParaRPr lang="en-US" dirty="0"/>
          </a:p>
          <a:p>
            <a:r>
              <a:rPr lang="en-US" u="sng" dirty="0" smtClean="0">
                <a:solidFill>
                  <a:srgbClr val="00B050"/>
                </a:solidFill>
              </a:rPr>
              <a:t>GREEN</a:t>
            </a:r>
            <a:r>
              <a:rPr lang="en-US" dirty="0" smtClean="0"/>
              <a:t> – </a:t>
            </a:r>
            <a:r>
              <a:rPr lang="en-US" u="sng" dirty="0" smtClean="0">
                <a:solidFill>
                  <a:srgbClr val="FF0000"/>
                </a:solidFill>
              </a:rPr>
              <a:t>RED</a:t>
            </a:r>
            <a:r>
              <a:rPr lang="en-US" dirty="0" smtClean="0"/>
              <a:t>: Someone who wants to find all the right answers and is willing to venture for them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4351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Second Color as a Modifier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>
                <a:solidFill>
                  <a:srgbClr val="00B050"/>
                </a:solidFill>
              </a:rPr>
              <a:t>GREEN</a:t>
            </a:r>
            <a:r>
              <a:rPr lang="en-US" dirty="0" smtClean="0"/>
              <a:t> – </a:t>
            </a:r>
            <a:r>
              <a:rPr lang="en-US" u="sng" dirty="0" smtClean="0">
                <a:solidFill>
                  <a:srgbClr val="00B0F0"/>
                </a:solidFill>
              </a:rPr>
              <a:t>BLUE</a:t>
            </a:r>
            <a:r>
              <a:rPr lang="en-US" dirty="0" smtClean="0"/>
              <a:t>: A person with a lot of curiosity; loves to solve problems and have people around</a:t>
            </a:r>
          </a:p>
          <a:p>
            <a:endParaRPr lang="en-US" dirty="0"/>
          </a:p>
          <a:p>
            <a:r>
              <a:rPr lang="en-US" u="sng" dirty="0" smtClean="0">
                <a:solidFill>
                  <a:srgbClr val="FF0000"/>
                </a:solidFill>
              </a:rPr>
              <a:t>RED</a:t>
            </a:r>
            <a:r>
              <a:rPr lang="en-US" dirty="0" smtClean="0"/>
              <a:t> – </a:t>
            </a:r>
            <a:r>
              <a:rPr lang="en-US" u="sng" dirty="0" smtClean="0">
                <a:solidFill>
                  <a:srgbClr val="00B0F0"/>
                </a:solidFill>
              </a:rPr>
              <a:t>BLUE</a:t>
            </a:r>
            <a:r>
              <a:rPr lang="en-US" dirty="0" smtClean="0"/>
              <a:t>: This person loves to adventure with people. They stay in touch with kids they went to school with and are ready to visit them now!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5815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Second Color as a Modifier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>
                <a:solidFill>
                  <a:srgbClr val="00B0F0"/>
                </a:solidFill>
              </a:rPr>
              <a:t>BLUE</a:t>
            </a:r>
            <a:r>
              <a:rPr lang="en-US" dirty="0" smtClean="0"/>
              <a:t> – </a:t>
            </a:r>
            <a:r>
              <a:rPr lang="en-US" u="sng" dirty="0" smtClean="0">
                <a:solidFill>
                  <a:srgbClr val="FF0000"/>
                </a:solidFill>
              </a:rPr>
              <a:t>RED</a:t>
            </a:r>
            <a:r>
              <a:rPr lang="en-US" dirty="0" smtClean="0"/>
              <a:t>: A person who loves people and wants to contribute to others but will be aggressive when they see cruelty or unfairness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1099" y="3810000"/>
            <a:ext cx="2095500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49833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CELEBRITIES AND THEIR COLORS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7467600" cy="4525963"/>
          </a:xfrm>
        </p:spPr>
        <p:txBody>
          <a:bodyPr/>
          <a:lstStyle/>
          <a:p>
            <a:r>
              <a:rPr lang="en-US" dirty="0" smtClean="0"/>
              <a:t>Batman – </a:t>
            </a:r>
            <a:r>
              <a:rPr lang="en-US" dirty="0" smtClean="0">
                <a:solidFill>
                  <a:srgbClr val="FF0000"/>
                </a:solidFill>
              </a:rPr>
              <a:t>RED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Abby on “NCIS” – </a:t>
            </a:r>
            <a:r>
              <a:rPr lang="en-US" dirty="0" smtClean="0">
                <a:solidFill>
                  <a:srgbClr val="00B050"/>
                </a:solidFill>
              </a:rPr>
              <a:t>GREEN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00B0F0"/>
                </a:solidFill>
              </a:rPr>
              <a:t>BLUE</a:t>
            </a:r>
          </a:p>
          <a:p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smtClean="0"/>
              <a:t>Ducky on “NCIS” –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smtClean="0">
                <a:solidFill>
                  <a:srgbClr val="00B050"/>
                </a:solidFill>
              </a:rPr>
              <a:t>GREEN</a:t>
            </a:r>
          </a:p>
          <a:p>
            <a:endParaRPr lang="en-US" dirty="0" smtClean="0">
              <a:solidFill>
                <a:srgbClr val="00B050"/>
              </a:solidFill>
            </a:endParaRPr>
          </a:p>
          <a:p>
            <a:r>
              <a:rPr lang="en-US" dirty="0" smtClean="0"/>
              <a:t>Donald Trump - 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196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u="sng" dirty="0" smtClean="0"/>
              <a:t>P</a:t>
            </a:r>
            <a:r>
              <a:rPr lang="en-US" dirty="0" smtClean="0"/>
              <a:t>ersonal </a:t>
            </a:r>
            <a:r>
              <a:rPr lang="en-US" u="sng" dirty="0"/>
              <a:t>A</a:t>
            </a:r>
            <a:r>
              <a:rPr lang="en-US" dirty="0" smtClean="0"/>
              <a:t>nd </a:t>
            </a:r>
            <a:r>
              <a:rPr lang="en-US" u="sng" dirty="0" smtClean="0"/>
              <a:t>C</a:t>
            </a:r>
            <a:r>
              <a:rPr lang="en-US" dirty="0" smtClean="0"/>
              <a:t>ompany </a:t>
            </a:r>
            <a:r>
              <a:rPr lang="en-US" u="sng" dirty="0" smtClean="0"/>
              <a:t>E</a:t>
            </a:r>
            <a:r>
              <a:rPr lang="en-US" dirty="0" smtClean="0"/>
              <a:t>ffectiveness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Life changing</a:t>
            </a:r>
          </a:p>
          <a:p>
            <a:r>
              <a:rPr lang="en-US" dirty="0" smtClean="0"/>
              <a:t>Informative and fun</a:t>
            </a:r>
          </a:p>
          <a:p>
            <a:r>
              <a:rPr lang="en-US" dirty="0" smtClean="0"/>
              <a:t>Increase your understanding of </a:t>
            </a:r>
          </a:p>
          <a:p>
            <a:pPr lvl="1"/>
            <a:r>
              <a:rPr lang="en-US" dirty="0" smtClean="0"/>
              <a:t>Yourself</a:t>
            </a:r>
          </a:p>
          <a:p>
            <a:pPr lvl="1"/>
            <a:r>
              <a:rPr lang="en-US" dirty="0" smtClean="0"/>
              <a:t>Your co-workers</a:t>
            </a:r>
          </a:p>
          <a:p>
            <a:pPr lvl="1"/>
            <a:r>
              <a:rPr lang="en-US" dirty="0" smtClean="0"/>
              <a:t>Your family</a:t>
            </a:r>
          </a:p>
          <a:p>
            <a:pPr lvl="1"/>
            <a:r>
              <a:rPr lang="en-US" dirty="0" smtClean="0"/>
              <a:t>Even people you don’t know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55089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1219200"/>
            <a:ext cx="7470648" cy="1143000"/>
          </a:xfrm>
        </p:spPr>
        <p:txBody>
          <a:bodyPr/>
          <a:lstStyle/>
          <a:p>
            <a:pPr algn="ctr"/>
            <a:r>
              <a:rPr lang="en-US" dirty="0" smtClean="0"/>
              <a:t>Final thoughts?</a:t>
            </a:r>
            <a:endParaRPr lang="en-US" dirty="0"/>
          </a:p>
        </p:txBody>
      </p:sp>
      <p:pic>
        <p:nvPicPr>
          <p:cNvPr id="1026" name="Picture 2" descr="Image result for final thoughts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553070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63866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467600" cy="990600"/>
          </a:xfrm>
        </p:spPr>
        <p:txBody>
          <a:bodyPr/>
          <a:lstStyle/>
          <a:p>
            <a:r>
              <a:rPr lang="en-US" u="sng" dirty="0" smtClean="0"/>
              <a:t>Questions to consider</a:t>
            </a:r>
            <a:r>
              <a:rPr lang="en-US" dirty="0" smtClean="0"/>
              <a:t>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7467600" cy="5334000"/>
          </a:xfrm>
        </p:spPr>
        <p:txBody>
          <a:bodyPr/>
          <a:lstStyle/>
          <a:p>
            <a:r>
              <a:rPr lang="en-US" dirty="0" smtClean="0"/>
              <a:t>A typical day for me…</a:t>
            </a:r>
          </a:p>
          <a:p>
            <a:pPr marL="36576" indent="0">
              <a:buNone/>
            </a:pPr>
            <a:endParaRPr lang="en-US" dirty="0" smtClean="0"/>
          </a:p>
          <a:p>
            <a:r>
              <a:rPr lang="en-US" dirty="0" smtClean="0"/>
              <a:t>What I do for fun…</a:t>
            </a:r>
          </a:p>
          <a:p>
            <a:pPr marL="36576" indent="0">
              <a:buNone/>
            </a:pPr>
            <a:endParaRPr lang="en-US" dirty="0" smtClean="0"/>
          </a:p>
          <a:p>
            <a:r>
              <a:rPr lang="en-US" dirty="0" smtClean="0"/>
              <a:t>My pet peeves are…</a:t>
            </a:r>
          </a:p>
          <a:p>
            <a:endParaRPr lang="en-US" dirty="0"/>
          </a:p>
          <a:p>
            <a:r>
              <a:rPr lang="en-US" dirty="0" smtClean="0"/>
              <a:t>Things that derail me at work….</a:t>
            </a:r>
          </a:p>
          <a:p>
            <a:endParaRPr lang="en-US" dirty="0"/>
          </a:p>
          <a:p>
            <a:r>
              <a:rPr lang="en-US" dirty="0" smtClean="0"/>
              <a:t>Things that derail me at home…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7158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BENEFITS OF PACE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Personal insights</a:t>
            </a:r>
          </a:p>
          <a:p>
            <a:endParaRPr lang="en-US" dirty="0"/>
          </a:p>
          <a:p>
            <a:r>
              <a:rPr lang="en-US" dirty="0" smtClean="0"/>
              <a:t>Increase effective communications with others</a:t>
            </a:r>
          </a:p>
          <a:p>
            <a:endParaRPr lang="en-US" dirty="0"/>
          </a:p>
          <a:p>
            <a:r>
              <a:rPr lang="en-US" dirty="0" smtClean="0"/>
              <a:t>Build stronger teams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3890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4"/>
          <p:cNvSpPr>
            <a:spLocks noChangeArrowheads="1"/>
          </p:cNvSpPr>
          <p:nvPr/>
        </p:nvSpPr>
        <p:spPr bwMode="auto">
          <a:xfrm>
            <a:off x="2613025" y="34909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855189"/>
              </p:ext>
            </p:extLst>
          </p:nvPr>
        </p:nvGraphicFramePr>
        <p:xfrm>
          <a:off x="914400" y="609600"/>
          <a:ext cx="7847407" cy="54711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053798"/>
                <a:gridCol w="1949369"/>
                <a:gridCol w="2002209"/>
                <a:gridCol w="1842031"/>
              </a:tblGrid>
              <a:tr h="1031240"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effectLst/>
                        </a:rPr>
                        <a:t>Spontaneous</a:t>
                      </a:r>
                    </a:p>
                    <a:p>
                      <a:r>
                        <a:rPr lang="en-US" sz="1800" b="1" dirty="0" smtClean="0">
                          <a:effectLst/>
                        </a:rPr>
                        <a:t>Impulsive</a:t>
                      </a:r>
                      <a:r>
                        <a:rPr lang="en-US" b="1" dirty="0" smtClean="0">
                          <a:effectLst/>
                        </a:rPr>
                        <a:t> </a:t>
                      </a:r>
                      <a:r>
                        <a:rPr lang="en-US" sz="1800" b="1" kern="1200" dirty="0" smtClean="0">
                          <a:effectLst/>
                        </a:rPr>
                        <a:t>Impetuous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effectLst/>
                        </a:rPr>
                        <a:t>Stable</a:t>
                      </a:r>
                    </a:p>
                    <a:p>
                      <a:r>
                        <a:rPr lang="en-US" sz="1800" b="1" kern="1200" dirty="0" smtClean="0">
                          <a:effectLst/>
                        </a:rPr>
                        <a:t>Methodical</a:t>
                      </a:r>
                    </a:p>
                    <a:p>
                      <a:r>
                        <a:rPr lang="en-US" sz="1800" b="1" kern="1200" dirty="0" smtClean="0">
                          <a:effectLst/>
                        </a:rPr>
                        <a:t>Planner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effectLst/>
                        </a:rPr>
                        <a:t>Cooperative</a:t>
                      </a:r>
                    </a:p>
                    <a:p>
                      <a:r>
                        <a:rPr lang="en-US" sz="1800" b="1" kern="1200" dirty="0" smtClean="0">
                          <a:effectLst/>
                        </a:rPr>
                        <a:t>Idealistic</a:t>
                      </a:r>
                    </a:p>
                    <a:p>
                      <a:r>
                        <a:rPr lang="en-US" sz="1800" b="1" kern="1200" dirty="0" smtClean="0">
                          <a:effectLst/>
                        </a:rPr>
                        <a:t>Sincere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effectLst/>
                        </a:rPr>
                        <a:t>Rational</a:t>
                      </a:r>
                    </a:p>
                    <a:p>
                      <a:r>
                        <a:rPr lang="en-US" sz="1800" b="1" kern="1200" dirty="0" smtClean="0">
                          <a:effectLst/>
                        </a:rPr>
                        <a:t>Curious</a:t>
                      </a:r>
                    </a:p>
                    <a:p>
                      <a:r>
                        <a:rPr lang="en-US" sz="1800" b="1" kern="1200" dirty="0" smtClean="0">
                          <a:effectLst/>
                        </a:rPr>
                        <a:t>Complex</a:t>
                      </a:r>
                      <a:endParaRPr lang="en-US" b="1" dirty="0"/>
                    </a:p>
                  </a:txBody>
                  <a:tcPr/>
                </a:tc>
              </a:tr>
              <a:tr h="1031240"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effectLst/>
                        </a:rPr>
                        <a:t>Adventurous</a:t>
                      </a:r>
                    </a:p>
                    <a:p>
                      <a:r>
                        <a:rPr lang="en-US" sz="1800" b="1" dirty="0" smtClean="0">
                          <a:effectLst/>
                        </a:rPr>
                        <a:t>Daring</a:t>
                      </a:r>
                      <a:r>
                        <a:rPr lang="en-US" b="1" dirty="0" smtClean="0">
                          <a:effectLst/>
                        </a:rPr>
                        <a:t> </a:t>
                      </a:r>
                    </a:p>
                    <a:p>
                      <a:r>
                        <a:rPr lang="en-US" sz="1800" b="1" kern="1200" dirty="0" smtClean="0">
                          <a:effectLst/>
                        </a:rPr>
                        <a:t>Hurried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Traditional</a:t>
                      </a:r>
                    </a:p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Responsible</a:t>
                      </a:r>
                    </a:p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Dependable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Faithful</a:t>
                      </a:r>
                    </a:p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Compassionate</a:t>
                      </a:r>
                    </a:p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Inspirational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Logical</a:t>
                      </a:r>
                    </a:p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Analytical</a:t>
                      </a:r>
                    </a:p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Loner</a:t>
                      </a:r>
                      <a:endParaRPr lang="en-US" b="1" dirty="0"/>
                    </a:p>
                  </a:txBody>
                  <a:tcPr/>
                </a:tc>
              </a:tr>
              <a:tr h="1031240"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Loves</a:t>
                      </a:r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excitement </a:t>
                      </a:r>
                    </a:p>
                    <a:p>
                      <a:r>
                        <a:rPr lang="en-US" sz="1800" b="1" dirty="0" smtClean="0">
                          <a:effectLst/>
                        </a:rPr>
                        <a:t>Explorer</a:t>
                      </a:r>
                      <a:r>
                        <a:rPr lang="en-US" b="1" dirty="0" smtClean="0">
                          <a:effectLst/>
                        </a:rPr>
                        <a:t> 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Unpredictable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Dutiful</a:t>
                      </a:r>
                    </a:p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Teacher</a:t>
                      </a:r>
                    </a:p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Industrious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Authentic</a:t>
                      </a:r>
                    </a:p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Empathic</a:t>
                      </a:r>
                    </a:p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Motivator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Intellectual</a:t>
                      </a:r>
                    </a:p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Inventive</a:t>
                      </a:r>
                    </a:p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Problem Solver</a:t>
                      </a:r>
                      <a:endParaRPr lang="en-US" b="1" dirty="0"/>
                    </a:p>
                  </a:txBody>
                  <a:tcPr/>
                </a:tc>
              </a:tr>
              <a:tr h="1031240"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Energetic</a:t>
                      </a:r>
                    </a:p>
                    <a:p>
                      <a:r>
                        <a:rPr lang="en-US" sz="1800" b="1" dirty="0" smtClean="0">
                          <a:effectLst/>
                        </a:rPr>
                        <a:t>Expedient</a:t>
                      </a:r>
                      <a:r>
                        <a:rPr lang="en-US" b="1" dirty="0" smtClean="0">
                          <a:effectLst/>
                        </a:rPr>
                        <a:t> 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Jokester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Makes Rules</a:t>
                      </a:r>
                    </a:p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Orderly</a:t>
                      </a:r>
                    </a:p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Well-prepared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Supportive</a:t>
                      </a:r>
                    </a:p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Self-aware</a:t>
                      </a:r>
                    </a:p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Caring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System-Thinker</a:t>
                      </a:r>
                    </a:p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Independent</a:t>
                      </a:r>
                    </a:p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Perfectionist</a:t>
                      </a:r>
                      <a:endParaRPr lang="en-US" b="1" dirty="0"/>
                    </a:p>
                  </a:txBody>
                  <a:tcPr/>
                </a:tc>
              </a:tr>
              <a:tr h="103124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effectLst/>
                        </a:rPr>
                        <a:t>Bold</a:t>
                      </a:r>
                      <a:r>
                        <a:rPr lang="en-US" b="1" dirty="0" smtClean="0">
                          <a:effectLst/>
                        </a:rPr>
                        <a:t> </a:t>
                      </a:r>
                    </a:p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Witty</a:t>
                      </a:r>
                    </a:p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Risk-taker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Loyal</a:t>
                      </a:r>
                    </a:p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Reliable</a:t>
                      </a:r>
                    </a:p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Likes Structure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Romantic</a:t>
                      </a:r>
                    </a:p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Flexible</a:t>
                      </a:r>
                    </a:p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Kind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Theoretical</a:t>
                      </a:r>
                    </a:p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Ingenious</a:t>
                      </a:r>
                    </a:p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Individualist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Right Arrow 1"/>
          <p:cNvSpPr/>
          <p:nvPr/>
        </p:nvSpPr>
        <p:spPr>
          <a:xfrm>
            <a:off x="230704" y="914400"/>
            <a:ext cx="489204" cy="48463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224669" y="1981200"/>
            <a:ext cx="489204" cy="48463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212598" y="3124200"/>
            <a:ext cx="489204" cy="48463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>
            <a:off x="224669" y="4191000"/>
            <a:ext cx="489204" cy="48463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>
            <a:off x="230704" y="5334000"/>
            <a:ext cx="489204" cy="48463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4383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RED - ADVENTURE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905000"/>
            <a:ext cx="8001000" cy="4525963"/>
          </a:xfrm>
        </p:spPr>
        <p:txBody>
          <a:bodyPr/>
          <a:lstStyle/>
          <a:p>
            <a:pPr fontAlgn="base"/>
            <a:r>
              <a:rPr lang="en-US" b="1" dirty="0">
                <a:solidFill>
                  <a:srgbClr val="C00000"/>
                </a:solidFill>
              </a:rPr>
              <a:t>Free to do things my own way</a:t>
            </a:r>
            <a:r>
              <a:rPr lang="en-US" dirty="0">
                <a:solidFill>
                  <a:srgbClr val="C00000"/>
                </a:solidFill>
              </a:rPr>
              <a:t>​</a:t>
            </a:r>
          </a:p>
          <a:p>
            <a:pPr fontAlgn="base"/>
            <a:r>
              <a:rPr lang="en-US" b="1" dirty="0">
                <a:solidFill>
                  <a:srgbClr val="C00000"/>
                </a:solidFill>
              </a:rPr>
              <a:t>I want to explore</a:t>
            </a:r>
            <a:r>
              <a:rPr lang="en-US" dirty="0">
                <a:solidFill>
                  <a:srgbClr val="C00000"/>
                </a:solidFill>
              </a:rPr>
              <a:t>​</a:t>
            </a:r>
          </a:p>
          <a:p>
            <a:pPr fontAlgn="base"/>
            <a:r>
              <a:rPr lang="en-US" b="1" dirty="0">
                <a:solidFill>
                  <a:srgbClr val="C00000"/>
                </a:solidFill>
              </a:rPr>
              <a:t>Where is the action?? I want a part of it!</a:t>
            </a:r>
            <a:r>
              <a:rPr lang="en-US" dirty="0">
                <a:solidFill>
                  <a:srgbClr val="C00000"/>
                </a:solidFill>
              </a:rPr>
              <a:t>​</a:t>
            </a:r>
          </a:p>
          <a:p>
            <a:pPr fontAlgn="base"/>
            <a:r>
              <a:rPr lang="en-US" b="1" dirty="0">
                <a:solidFill>
                  <a:srgbClr val="C00000"/>
                </a:solidFill>
              </a:rPr>
              <a:t>Impulsive behavior</a:t>
            </a:r>
            <a:r>
              <a:rPr lang="en-US" dirty="0">
                <a:solidFill>
                  <a:srgbClr val="C00000"/>
                </a:solidFill>
              </a:rPr>
              <a:t>​</a:t>
            </a:r>
          </a:p>
          <a:p>
            <a:pPr fontAlgn="base"/>
            <a:r>
              <a:rPr lang="en-US" b="1" dirty="0">
                <a:solidFill>
                  <a:srgbClr val="C00000"/>
                </a:solidFill>
              </a:rPr>
              <a:t>I love the spotlight - watch me perform!</a:t>
            </a:r>
            <a:endParaRPr lang="en-US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098" name="Picture 2" descr="C:\Users\reuters\AppData\Local\Microsoft\Windows\Temporary Internet Files\Content.IE5\CVAJAS96\pacific_skydiving_hawaii_viii_by_stevenzybert-d68fwzm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4800600"/>
            <a:ext cx="2633472" cy="1975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reuters\AppData\Local\Microsoft\Windows\Temporary Internet Files\Content.IE5\CVAJAS96\4476763604_b1087b5fd8_z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4800600"/>
            <a:ext cx="1544320" cy="1544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4001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YELLOW - RESPONSIBILITY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n-US" b="1" dirty="0">
                <a:solidFill>
                  <a:srgbClr val="FFFF00"/>
                </a:solidFill>
              </a:rPr>
              <a:t>I value rules, tradition, and authority</a:t>
            </a:r>
            <a:r>
              <a:rPr lang="en-US" dirty="0">
                <a:solidFill>
                  <a:srgbClr val="FFFF00"/>
                </a:solidFill>
              </a:rPr>
              <a:t>​</a:t>
            </a:r>
          </a:p>
          <a:p>
            <a:pPr fontAlgn="base"/>
            <a:r>
              <a:rPr lang="en-US" b="1" dirty="0">
                <a:solidFill>
                  <a:srgbClr val="FFFF00"/>
                </a:solidFill>
              </a:rPr>
              <a:t>I handle details well</a:t>
            </a:r>
            <a:r>
              <a:rPr lang="en-US" dirty="0">
                <a:solidFill>
                  <a:srgbClr val="FFFF00"/>
                </a:solidFill>
              </a:rPr>
              <a:t>​</a:t>
            </a:r>
          </a:p>
          <a:p>
            <a:pPr fontAlgn="base"/>
            <a:r>
              <a:rPr lang="en-US" b="1" dirty="0">
                <a:solidFill>
                  <a:srgbClr val="FFFF00"/>
                </a:solidFill>
              </a:rPr>
              <a:t>Structure and order are very important</a:t>
            </a:r>
            <a:r>
              <a:rPr lang="en-US" dirty="0">
                <a:solidFill>
                  <a:srgbClr val="FFFF00"/>
                </a:solidFill>
              </a:rPr>
              <a:t>​</a:t>
            </a:r>
          </a:p>
          <a:p>
            <a:pPr fontAlgn="base"/>
            <a:r>
              <a:rPr lang="en-US" b="1" dirty="0">
                <a:solidFill>
                  <a:srgbClr val="FFFF00"/>
                </a:solidFill>
              </a:rPr>
              <a:t>Strong urges to plan my work and work my plan</a:t>
            </a:r>
            <a:r>
              <a:rPr lang="en-US" dirty="0">
                <a:solidFill>
                  <a:srgbClr val="FFFF00"/>
                </a:solidFill>
              </a:rPr>
              <a:t>​</a:t>
            </a:r>
          </a:p>
          <a:p>
            <a:pPr fontAlgn="base"/>
            <a:r>
              <a:rPr lang="en-US" b="1" dirty="0">
                <a:solidFill>
                  <a:srgbClr val="FFFF00"/>
                </a:solidFill>
              </a:rPr>
              <a:t>I anticipate and prepare for the future</a:t>
            </a:r>
            <a:endParaRPr lang="en-US" dirty="0">
              <a:solidFill>
                <a:srgbClr val="FFFF00"/>
              </a:solidFill>
            </a:endParaRPr>
          </a:p>
          <a:p>
            <a:endParaRPr lang="en-US" dirty="0"/>
          </a:p>
        </p:txBody>
      </p:sp>
      <p:pic>
        <p:nvPicPr>
          <p:cNvPr id="3074" name="Picture 2" descr="C:\Users\reuters\AppData\Local\Microsoft\Windows\Temporary Internet Files\Content.IE5\T8MGC439\military_salute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486400"/>
            <a:ext cx="1280160" cy="96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reuters\AppData\Local\Microsoft\Windows\Temporary Internet Files\Content.IE5\37FQ2YUA\dreamstime_l_18887661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133600"/>
            <a:ext cx="1334079" cy="1840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50308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B0F0"/>
                </a:solidFill>
              </a:rPr>
              <a:t>BLUE - HARMONY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fontAlgn="base"/>
            <a:r>
              <a:rPr lang="en-US" b="1" dirty="0">
                <a:solidFill>
                  <a:srgbClr val="00B0F0"/>
                </a:solidFill>
              </a:rPr>
              <a:t>Relationships are important to me</a:t>
            </a:r>
            <a:r>
              <a:rPr lang="en-US" dirty="0">
                <a:solidFill>
                  <a:srgbClr val="00B0F0"/>
                </a:solidFill>
              </a:rPr>
              <a:t>​</a:t>
            </a:r>
          </a:p>
          <a:p>
            <a:pPr fontAlgn="base"/>
            <a:r>
              <a:rPr lang="en-US" b="1" dirty="0">
                <a:solidFill>
                  <a:srgbClr val="00B0F0"/>
                </a:solidFill>
              </a:rPr>
              <a:t>I have lots of friends - human AND furry</a:t>
            </a:r>
            <a:r>
              <a:rPr lang="en-US" dirty="0" smtClean="0">
                <a:solidFill>
                  <a:srgbClr val="00B0F0"/>
                </a:solidFill>
              </a:rPr>
              <a:t>​ </a:t>
            </a:r>
            <a:endParaRPr lang="en-US" dirty="0">
              <a:solidFill>
                <a:srgbClr val="00B0F0"/>
              </a:solidFill>
            </a:endParaRPr>
          </a:p>
          <a:p>
            <a:pPr fontAlgn="base"/>
            <a:r>
              <a:rPr lang="en-US" b="1" dirty="0">
                <a:solidFill>
                  <a:srgbClr val="00B0F0"/>
                </a:solidFill>
              </a:rPr>
              <a:t>I embrace emotions</a:t>
            </a:r>
            <a:r>
              <a:rPr lang="en-US" dirty="0">
                <a:solidFill>
                  <a:srgbClr val="00B0F0"/>
                </a:solidFill>
              </a:rPr>
              <a:t>​</a:t>
            </a:r>
          </a:p>
          <a:p>
            <a:pPr fontAlgn="base"/>
            <a:r>
              <a:rPr lang="en-US" b="1" dirty="0">
                <a:solidFill>
                  <a:srgbClr val="00B0F0"/>
                </a:solidFill>
              </a:rPr>
              <a:t>I'm caring, intuitive and a great listener</a:t>
            </a:r>
            <a:r>
              <a:rPr lang="en-US" dirty="0">
                <a:solidFill>
                  <a:srgbClr val="00B0F0"/>
                </a:solidFill>
              </a:rPr>
              <a:t>​</a:t>
            </a:r>
          </a:p>
          <a:p>
            <a:pPr fontAlgn="base"/>
            <a:r>
              <a:rPr lang="en-US" b="1" dirty="0">
                <a:solidFill>
                  <a:srgbClr val="00B0F0"/>
                </a:solidFill>
              </a:rPr>
              <a:t>I enjoy flowers, music, romantic movies, and nature</a:t>
            </a:r>
            <a:endParaRPr lang="en-US" dirty="0">
              <a:solidFill>
                <a:srgbClr val="00B0F0"/>
              </a:solidFill>
            </a:endParaRPr>
          </a:p>
          <a:p>
            <a:endParaRPr lang="en-US" dirty="0"/>
          </a:p>
        </p:txBody>
      </p:sp>
      <p:pic>
        <p:nvPicPr>
          <p:cNvPr id="2050" name="Picture 2" descr="C:\Users\reuters\AppData\Local\Microsoft\Windows\Temporary Internet Files\Content.IE5\CVAJAS96\jj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5105400"/>
            <a:ext cx="1271016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reuters\AppData\Local\Microsoft\Windows\Temporary Internet Files\Content.IE5\CVAJAS96\Saint_Valentines_Day_A_romantic_couple_013598_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4876800"/>
            <a:ext cx="2106778" cy="1685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59502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B050"/>
                </a:solidFill>
              </a:rPr>
              <a:t>GREEN - CURIOSITY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525963"/>
          </a:xfrm>
        </p:spPr>
        <p:txBody>
          <a:bodyPr>
            <a:normAutofit/>
          </a:bodyPr>
          <a:lstStyle/>
          <a:p>
            <a:pPr algn="l" fontAlgn="base">
              <a:buFont typeface="Arial"/>
              <a:buChar char="•"/>
            </a:pPr>
            <a:r>
              <a:rPr lang="en-US" b="1" dirty="0">
                <a:solidFill>
                  <a:srgbClr val="00B050"/>
                </a:solidFill>
                <a:latin typeface="Century Gothic"/>
              </a:rPr>
              <a:t>I love puzzles, problems, and finding solutions</a:t>
            </a:r>
            <a:r>
              <a:rPr lang="en-US" dirty="0">
                <a:solidFill>
                  <a:srgbClr val="00B050"/>
                </a:solidFill>
                <a:latin typeface="Century Gothic"/>
              </a:rPr>
              <a:t>​</a:t>
            </a:r>
          </a:p>
          <a:p>
            <a:pPr algn="l" fontAlgn="base">
              <a:buFont typeface="Arial"/>
              <a:buChar char="•"/>
            </a:pPr>
            <a:r>
              <a:rPr lang="en-US" b="1" dirty="0">
                <a:solidFill>
                  <a:srgbClr val="00B050"/>
                </a:solidFill>
                <a:latin typeface="Century Gothic"/>
              </a:rPr>
              <a:t>My calm exterior may hide some inner turmoil</a:t>
            </a:r>
            <a:r>
              <a:rPr lang="en-US" dirty="0">
                <a:solidFill>
                  <a:srgbClr val="00B050"/>
                </a:solidFill>
                <a:latin typeface="Century Gothic"/>
              </a:rPr>
              <a:t>​</a:t>
            </a:r>
          </a:p>
          <a:p>
            <a:pPr algn="l" fontAlgn="base">
              <a:buFont typeface="Arial"/>
              <a:buChar char="•"/>
            </a:pPr>
            <a:r>
              <a:rPr lang="en-US" b="1" dirty="0">
                <a:solidFill>
                  <a:srgbClr val="00B050"/>
                </a:solidFill>
                <a:latin typeface="Century Gothic"/>
              </a:rPr>
              <a:t>I enjoy research and reading manuals</a:t>
            </a:r>
            <a:r>
              <a:rPr lang="en-US" dirty="0">
                <a:solidFill>
                  <a:srgbClr val="00B050"/>
                </a:solidFill>
                <a:latin typeface="Century Gothic"/>
              </a:rPr>
              <a:t>​</a:t>
            </a:r>
          </a:p>
          <a:p>
            <a:pPr algn="l" fontAlgn="base">
              <a:buFont typeface="Arial"/>
              <a:buChar char="•"/>
            </a:pPr>
            <a:r>
              <a:rPr lang="en-US" b="1" dirty="0">
                <a:solidFill>
                  <a:srgbClr val="00B050"/>
                </a:solidFill>
                <a:latin typeface="Century Gothic"/>
              </a:rPr>
              <a:t>Analyze, study, invent, investigate, and explore</a:t>
            </a:r>
            <a:r>
              <a:rPr lang="en-US" dirty="0">
                <a:solidFill>
                  <a:srgbClr val="00B050"/>
                </a:solidFill>
                <a:latin typeface="Century Gothic"/>
              </a:rPr>
              <a:t>​</a:t>
            </a:r>
          </a:p>
          <a:p>
            <a:pPr algn="l" fontAlgn="base">
              <a:buFont typeface="Arial"/>
              <a:buChar char="•"/>
            </a:pPr>
            <a:r>
              <a:rPr lang="en-US" b="1" dirty="0">
                <a:solidFill>
                  <a:srgbClr val="00B050"/>
                </a:solidFill>
                <a:latin typeface="Century Gothic"/>
              </a:rPr>
              <a:t>I want my brain to manage my emotions</a:t>
            </a:r>
            <a:endParaRPr lang="en-US" dirty="0">
              <a:solidFill>
                <a:srgbClr val="00B050"/>
              </a:solidFill>
              <a:latin typeface="Century Gothic"/>
            </a:endParaRPr>
          </a:p>
          <a:p>
            <a:endParaRPr lang="en-US" dirty="0"/>
          </a:p>
        </p:txBody>
      </p:sp>
      <p:pic>
        <p:nvPicPr>
          <p:cNvPr id="5122" name="Picture 2" descr="C:\Users\reuters\AppData\Local\Microsoft\Windows\Temporary Internet Files\Content.IE5\T8MGC439\research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8204" y="304800"/>
            <a:ext cx="1130808" cy="984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09237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http://www.dharmarevelation.com/images/color%20overlap.gif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3037" y="762000"/>
            <a:ext cx="4762500" cy="476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0149722"/>
      </p:ext>
    </p:extLst>
  </p:cSld>
  <p:clrMapOvr>
    <a:masterClrMapping/>
  </p:clrMapOvr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410</TotalTime>
  <Words>810</Words>
  <Application>Microsoft Office PowerPoint</Application>
  <PresentationFormat>On-screen Show (4:3)</PresentationFormat>
  <Paragraphs>188</Paragraphs>
  <Slides>21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Technic</vt:lpstr>
      <vt:lpstr>PACE Palette </vt:lpstr>
      <vt:lpstr>Personal And Company Effectiveness</vt:lpstr>
      <vt:lpstr>BENEFITS OF PACE</vt:lpstr>
      <vt:lpstr>PowerPoint Presentation</vt:lpstr>
      <vt:lpstr>RED - ADVENTURE</vt:lpstr>
      <vt:lpstr>YELLOW - RESPONSIBILITY</vt:lpstr>
      <vt:lpstr>BLUE - HARMONY</vt:lpstr>
      <vt:lpstr>GREEN - CURIOSITY</vt:lpstr>
      <vt:lpstr>PowerPoint Presentation</vt:lpstr>
      <vt:lpstr>JOYS, VALUES AND STRENGTHS</vt:lpstr>
      <vt:lpstr>IRRITATIONS, AGGRAVATIONS, AND STRESSORS</vt:lpstr>
      <vt:lpstr>What’s Your Office Like?</vt:lpstr>
      <vt:lpstr>What’s Your Office Like?</vt:lpstr>
      <vt:lpstr>Breakdown</vt:lpstr>
      <vt:lpstr>Don’t fit completely into one color?</vt:lpstr>
      <vt:lpstr>Second Color as a Modifier</vt:lpstr>
      <vt:lpstr>Second Color as a Modifier</vt:lpstr>
      <vt:lpstr>Second Color as a Modifier</vt:lpstr>
      <vt:lpstr>CELEBRITIES AND THEIR COLORS</vt:lpstr>
      <vt:lpstr>Final thoughts?</vt:lpstr>
      <vt:lpstr>Questions to consider….</vt:lpstr>
    </vt:vector>
  </TitlesOfParts>
  <Company>Sanford Health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PACE PALETTE</dc:title>
  <dc:creator>pcadmin</dc:creator>
  <cp:lastModifiedBy>Reuter, Suzanne D</cp:lastModifiedBy>
  <cp:revision>30</cp:revision>
  <cp:lastPrinted>2016-09-26T21:22:55Z</cp:lastPrinted>
  <dcterms:created xsi:type="dcterms:W3CDTF">2015-02-02T19:59:52Z</dcterms:created>
  <dcterms:modified xsi:type="dcterms:W3CDTF">2016-09-28T19:24:47Z</dcterms:modified>
</cp:coreProperties>
</file>