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3658" r:id="rId5"/>
  </p:sldMasterIdLst>
  <p:notesMasterIdLst>
    <p:notesMasterId r:id="rId46"/>
  </p:notesMasterIdLst>
  <p:handoutMasterIdLst>
    <p:handoutMasterId r:id="rId47"/>
  </p:handoutMasterIdLst>
  <p:sldIdLst>
    <p:sldId id="584" r:id="rId6"/>
    <p:sldId id="585" r:id="rId7"/>
    <p:sldId id="586" r:id="rId8"/>
    <p:sldId id="587" r:id="rId9"/>
    <p:sldId id="588" r:id="rId10"/>
    <p:sldId id="589" r:id="rId11"/>
    <p:sldId id="590" r:id="rId12"/>
    <p:sldId id="591" r:id="rId13"/>
    <p:sldId id="592" r:id="rId14"/>
    <p:sldId id="618" r:id="rId15"/>
    <p:sldId id="593" r:id="rId16"/>
    <p:sldId id="594" r:id="rId17"/>
    <p:sldId id="619" r:id="rId18"/>
    <p:sldId id="595" r:id="rId19"/>
    <p:sldId id="596" r:id="rId20"/>
    <p:sldId id="597" r:id="rId21"/>
    <p:sldId id="598" r:id="rId22"/>
    <p:sldId id="599" r:id="rId23"/>
    <p:sldId id="600" r:id="rId24"/>
    <p:sldId id="601" r:id="rId25"/>
    <p:sldId id="602" r:id="rId26"/>
    <p:sldId id="603" r:id="rId27"/>
    <p:sldId id="604" r:id="rId28"/>
    <p:sldId id="605" r:id="rId29"/>
    <p:sldId id="620" r:id="rId30"/>
    <p:sldId id="606" r:id="rId31"/>
    <p:sldId id="607" r:id="rId32"/>
    <p:sldId id="608" r:id="rId33"/>
    <p:sldId id="621" r:id="rId34"/>
    <p:sldId id="609" r:id="rId35"/>
    <p:sldId id="610" r:id="rId36"/>
    <p:sldId id="611" r:id="rId37"/>
    <p:sldId id="612" r:id="rId38"/>
    <p:sldId id="622" r:id="rId39"/>
    <p:sldId id="613" r:id="rId40"/>
    <p:sldId id="614" r:id="rId41"/>
    <p:sldId id="615" r:id="rId42"/>
    <p:sldId id="616" r:id="rId43"/>
    <p:sldId id="617" r:id="rId44"/>
    <p:sldId id="623" r:id="rId45"/>
  </p:sldIdLst>
  <p:sldSz cx="9144000" cy="6858000" type="screen4x3"/>
  <p:notesSz cx="6858000" cy="92964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3977"/>
    <a:srgbClr val="9D84DC"/>
    <a:srgbClr val="A5DBD4"/>
    <a:srgbClr val="FFFF66"/>
    <a:srgbClr val="5D5DD7"/>
    <a:srgbClr val="FF0000"/>
    <a:srgbClr val="526AE2"/>
    <a:srgbClr val="7286E8"/>
    <a:srgbClr val="819687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4" autoAdjust="0"/>
    <p:restoredTop sz="90723" autoAdjust="0"/>
  </p:normalViewPr>
  <p:slideViewPr>
    <p:cSldViewPr snapToGrid="0">
      <p:cViewPr varScale="1">
        <p:scale>
          <a:sx n="104" d="100"/>
          <a:sy n="104" d="100"/>
        </p:scale>
        <p:origin x="183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250" y="-11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ags" Target="tags/tag1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4288"/>
            <a:ext cx="7604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3600" y="-14288"/>
            <a:ext cx="914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t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endParaRPr lang="en-US"/>
          </a:p>
        </p:txBody>
      </p:sp>
      <p:sp>
        <p:nvSpPr>
          <p:cNvPr id="141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4938" y="9021763"/>
            <a:ext cx="3730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3177" tIns="46589" rIns="93177" bIns="46589" numCol="1" anchor="b" anchorCtr="0" compatLnSpc="1">
            <a:prstTxWarp prst="textNoShape">
              <a:avLst/>
            </a:prstTxWarp>
            <a:spAutoFit/>
          </a:bodyPr>
          <a:lstStyle>
            <a:lvl1pPr algn="r" defTabSz="931863">
              <a:defRPr sz="1200" b="0">
                <a:solidFill>
                  <a:srgbClr val="474747"/>
                </a:solidFill>
              </a:defRPr>
            </a:lvl1pPr>
          </a:lstStyle>
          <a:p>
            <a:fld id="{E9BF1EA9-1DE5-4D0D-9DC9-5C92465C281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55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>
                <a:solidFill>
                  <a:srgbClr val="000052"/>
                </a:solidFill>
              </a:defRPr>
            </a:lvl1pPr>
          </a:lstStyle>
          <a:p>
            <a:fld id="{AE825233-37C7-4EA0-914D-215BCF8766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417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0DD42-4994-45A4-A65E-9843E63605F1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89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97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11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7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84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55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83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5021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474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r>
              <a:rPr lang="en-US" dirty="0" smtClean="0"/>
              <a:t>Create</a:t>
            </a:r>
            <a:r>
              <a:rPr lang="en-US" baseline="0" dirty="0" smtClean="0"/>
              <a:t> a bright line for yourself if transitioning within inst.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603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Culture Eats Strategy for Breakfast</a:t>
            </a:r>
            <a:r>
              <a:rPr lang="en-US" baseline="0" dirty="0" smtClean="0"/>
              <a:t> – Peter Drucker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508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616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1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572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510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563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8463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6082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9711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Items in red font are designed to highlight importance and draw the attendee’s attention to them</a:t>
            </a:r>
          </a:p>
          <a:p>
            <a:r>
              <a:rPr lang="en-US" smtClean="0"/>
              <a:t>ASAP </a:t>
            </a:r>
            <a:r>
              <a:rPr lang="en-US" dirty="0" smtClean="0"/>
              <a:t>= As soon</a:t>
            </a:r>
            <a:r>
              <a:rPr lang="en-US" baseline="0" dirty="0" smtClean="0"/>
              <a:t> as possible</a:t>
            </a:r>
          </a:p>
          <a:p>
            <a:r>
              <a:rPr lang="en-US" baseline="0" dirty="0" smtClean="0"/>
              <a:t>AMAP = As much as possible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27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895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41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42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0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Items in red font are designed to highlight importance and draw the attendee’s attention to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99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625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825233-37C7-4EA0-914D-215BCF8766F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900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0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5032" y="1669476"/>
            <a:ext cx="7304088" cy="1187450"/>
          </a:xfrm>
        </p:spPr>
        <p:txBody>
          <a:bodyPr anchor="t"/>
          <a:lstStyle>
            <a:lvl1pPr>
              <a:lnSpc>
                <a:spcPct val="8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60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85576" y="3271028"/>
            <a:ext cx="7304088" cy="1273175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561" y="127982"/>
            <a:ext cx="2200174" cy="1107431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5077837" y="5987655"/>
            <a:ext cx="37874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543977"/>
                </a:solidFill>
                <a:latin typeface="+mj-lt"/>
              </a:rPr>
              <a:t>GWIMS Toolkit</a:t>
            </a:r>
            <a:endParaRPr lang="en-US" sz="3200" dirty="0">
              <a:solidFill>
                <a:srgbClr val="543977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>
          <a:xfrm>
            <a:off x="0" y="5379397"/>
            <a:ext cx="4833270" cy="14786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43F94-1827-4869-8DA5-BF519E9ED7D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5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8257F-EF97-4FF2-A06D-65DD7406B20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797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3E7EB-F80A-41C5-84F8-165D490004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1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A936A-620A-419A-9C13-0D64C356B92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834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141AE-244E-471B-AA55-9B9C4536C0D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92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A7898-4ACA-4921-8339-11A61DB80A7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5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3C6F27-B54E-4EE1-95E3-D05785BB8B3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19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13A3E-A8C1-4646-A366-A46E7E89569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267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8B108-AE8F-4271-AF4E-2843FAF712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61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E0D14-6B7D-492D-8122-FB13B62A7DC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91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C0DE9-B351-4F3C-BF86-56D2C8C15F3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02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1401763"/>
            <a:ext cx="3917950" cy="4767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4430" y="148822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430" y="2127983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255" y="148822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255" y="2127983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69913" y="611188"/>
            <a:ext cx="8386762" cy="620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568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fld id="{51AC3CF6-25CD-4E75-9FFD-C5B9E43CD78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65B7D-198E-450F-A2BC-BF6D3723AD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5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F5FD5-0493-472A-945C-EA7A73E576A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409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0" y="4643033"/>
            <a:ext cx="6819048" cy="2214967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69913" y="382118"/>
            <a:ext cx="8386762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55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1172693"/>
            <a:ext cx="7988300" cy="476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78" name="Text Box 54"/>
          <p:cNvSpPr txBox="1">
            <a:spLocks noChangeArrowheads="1"/>
          </p:cNvSpPr>
          <p:nvPr/>
        </p:nvSpPr>
        <p:spPr bwMode="auto">
          <a:xfrm>
            <a:off x="1085850" y="4740275"/>
            <a:ext cx="12827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1066800">
              <a:spcBef>
                <a:spcPct val="50000"/>
              </a:spcBef>
            </a:pPr>
            <a:endParaRPr lang="en-US" b="0">
              <a:solidFill>
                <a:srgbClr val="474747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065" y="6426023"/>
            <a:ext cx="2373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solidFill>
                  <a:srgbClr val="543977"/>
                </a:solidFill>
                <a:latin typeface="+mj-lt"/>
              </a:rPr>
              <a:t>GWIMS Toolkit</a:t>
            </a:r>
            <a:endParaRPr lang="en-US" sz="1800" i="1" dirty="0">
              <a:solidFill>
                <a:srgbClr val="543977"/>
              </a:solidFill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01" y="6168225"/>
            <a:ext cx="831738" cy="61007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</p:sldLayoutIdLst>
  <p:transition/>
  <p:timing>
    <p:tnLst>
      <p:par>
        <p:cTn id="1" dur="indefinite" restart="never" nodeType="tmRoot"/>
      </p:par>
    </p:tnLst>
  </p:timing>
  <p:txStyles>
    <p:titleStyle>
      <a:lvl1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rgbClr val="543977"/>
          </a:solidFill>
          <a:latin typeface="+mj-lt"/>
          <a:ea typeface="+mj-ea"/>
          <a:cs typeface="+mj-cs"/>
        </a:defRPr>
      </a:lvl1pPr>
      <a:lvl2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2pPr>
      <a:lvl3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3pPr>
      <a:lvl4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4pPr>
      <a:lvl5pPr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5pPr>
      <a:lvl6pPr marL="4572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6pPr>
      <a:lvl7pPr marL="9144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7pPr>
      <a:lvl8pPr marL="13716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8pPr>
      <a:lvl9pPr marL="1828800" algn="l" defTabSz="889000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ADDFE"/>
        </a:buClr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algn="l" defTabSz="889000" rtl="0" eaLnBrk="1" fontAlgn="base" hangingPunct="1">
        <a:lnSpc>
          <a:spcPct val="88000"/>
        </a:lnSpc>
        <a:spcBef>
          <a:spcPct val="50000"/>
        </a:spcBef>
        <a:spcAft>
          <a:spcPct val="0"/>
        </a:spcAft>
        <a:buClr>
          <a:schemeClr val="tx1"/>
        </a:buClr>
        <a:buSzPct val="90000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84163" algn="l" defTabSz="889000" rtl="0" eaLnBrk="1" fontAlgn="base" hangingPunct="1">
        <a:lnSpc>
          <a:spcPct val="88000"/>
        </a:lnSpc>
        <a:spcBef>
          <a:spcPct val="35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804863" indent="-292100" algn="l" defTabSz="889000" rtl="0" eaLnBrk="1" fontAlgn="base" hangingPunct="1">
        <a:lnSpc>
          <a:spcPct val="88000"/>
        </a:lnSpc>
        <a:spcBef>
          <a:spcPct val="25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3pPr>
      <a:lvl4pPr marL="1201738" indent="-282575" algn="l" defTabSz="889000" rtl="0" eaLnBrk="1" fontAlgn="base" hangingPunct="1">
        <a:lnSpc>
          <a:spcPct val="88000"/>
        </a:lnSpc>
        <a:spcBef>
          <a:spcPct val="15000"/>
        </a:spcBef>
        <a:spcAft>
          <a:spcPct val="0"/>
        </a:spcAft>
        <a:buClr>
          <a:schemeClr val="tx1"/>
        </a:buClr>
        <a:buSzPct val="80000"/>
        <a:buFont typeface="Arial" charset="0"/>
        <a:buChar char="–"/>
        <a:defRPr sz="2800">
          <a:solidFill>
            <a:schemeClr val="tx1"/>
          </a:solidFill>
          <a:latin typeface="+mn-lt"/>
        </a:defRPr>
      </a:lvl4pPr>
      <a:lvl5pPr marL="16002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5pPr>
      <a:lvl6pPr marL="20574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6pPr>
      <a:lvl7pPr marL="25146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7pPr>
      <a:lvl8pPr marL="29718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8pPr>
      <a:lvl9pPr marL="3429000" indent="-284163" algn="l" defTabSz="889000" rtl="0" eaLnBrk="1" fontAlgn="base" hangingPunct="1">
        <a:lnSpc>
          <a:spcPct val="88000"/>
        </a:lnSpc>
        <a:spcBef>
          <a:spcPct val="5000"/>
        </a:spcBef>
        <a:spcAft>
          <a:spcPct val="0"/>
        </a:spcAft>
        <a:buClr>
          <a:schemeClr val="tx1"/>
        </a:buClr>
        <a:buSzPct val="80000"/>
        <a:buChar char="o"/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1" hangingPunct="1">
              <a:defRPr/>
            </a:pPr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1" hangingPunct="1">
              <a:defRPr/>
            </a:pPr>
            <a:fld id="{7246019A-4827-430D-B51D-9D8DC04E7DC7}" type="slidenum">
              <a:rPr lang="en-US" b="0">
                <a:solidFill>
                  <a:srgbClr val="FFFFFF"/>
                </a:solidFill>
                <a:latin typeface="Times New Roman" pitchFamily="18" charset="0"/>
              </a:rPr>
              <a:pPr eaLnBrk="1" hangingPunct="1">
                <a:defRPr/>
              </a:pPr>
              <a:t>‹#›</a:t>
            </a:fld>
            <a:endParaRPr lang="en-US" b="0" dirty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63348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ravian.org/wp-content/uploads/2013/06/Bridges_Transition_Mode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6528" name="Rectangle 16"/>
          <p:cNvSpPr>
            <a:spLocks noChangeArrowheads="1"/>
          </p:cNvSpPr>
          <p:nvPr/>
        </p:nvSpPr>
        <p:spPr bwMode="auto">
          <a:xfrm>
            <a:off x="529247" y="303612"/>
            <a:ext cx="8051384" cy="137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889000">
              <a:lnSpc>
                <a:spcPct val="80000"/>
              </a:lnSpc>
              <a:buClr>
                <a:srgbClr val="DADDFE"/>
              </a:buClr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Transitioning to a New Role: </a:t>
            </a:r>
            <a:r>
              <a:rPr lang="en-US" sz="3600" b="0" dirty="0" smtClean="0">
                <a:solidFill>
                  <a:schemeClr val="tx1"/>
                </a:solidFill>
                <a:latin typeface="Arial Black" pitchFamily="34" charset="0"/>
              </a:rPr>
              <a:t>Practical Tips on Navigating </a:t>
            </a: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From One Chapter to the Next</a:t>
            </a:r>
            <a:endParaRPr lang="en-US" sz="2800" b="0" dirty="0">
              <a:solidFill>
                <a:schemeClr val="tx1"/>
              </a:solidFill>
            </a:endParaRPr>
          </a:p>
        </p:txBody>
      </p:sp>
      <p:sp>
        <p:nvSpPr>
          <p:cNvPr id="8896529" name="Rectangle 17"/>
          <p:cNvSpPr>
            <a:spLocks noGrp="1" noChangeArrowheads="1"/>
          </p:cNvSpPr>
          <p:nvPr>
            <p:ph type="subTitle" idx="1"/>
          </p:nvPr>
        </p:nvSpPr>
        <p:spPr>
          <a:xfrm>
            <a:off x="481337" y="1908314"/>
            <a:ext cx="8147203" cy="301058"/>
          </a:xfrm>
          <a:noFill/>
          <a:ln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200" b="1" dirty="0"/>
              <a:t>Archana Chatterjee, M.D., Ph.D.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/>
              <a:t>Professor and Chair, Department of Pediatrics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/>
              <a:t>Senior Associate Dean for Faculty Development</a:t>
            </a:r>
          </a:p>
          <a:p>
            <a:pPr algn="ctr">
              <a:spcBef>
                <a:spcPct val="0"/>
              </a:spcBef>
            </a:pPr>
            <a:r>
              <a:rPr lang="en-US" sz="3200" dirty="0" smtClean="0"/>
              <a:t>University of South Dakota Sanford School of Medicine</a:t>
            </a:r>
          </a:p>
          <a:p>
            <a:pPr>
              <a:spcBef>
                <a:spcPct val="0"/>
              </a:spcBef>
            </a:pPr>
            <a:endParaRPr lang="en-US" sz="1500" dirty="0" smtClean="0"/>
          </a:p>
          <a:p>
            <a:pPr>
              <a:spcBef>
                <a:spcPct val="0"/>
              </a:spcBef>
            </a:pPr>
            <a:endParaRPr lang="en-US" sz="1500" dirty="0"/>
          </a:p>
          <a:p>
            <a:pPr>
              <a:spcBef>
                <a:spcPct val="0"/>
              </a:spcBef>
            </a:pPr>
            <a:endParaRPr lang="en-US" sz="15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359400"/>
            <a:ext cx="270668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id:image002.png@01D327E8.F8F184B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953000"/>
            <a:ext cx="21336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821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0573"/>
            <a:ext cx="9144000" cy="620712"/>
          </a:xfrm>
        </p:spPr>
        <p:txBody>
          <a:bodyPr/>
          <a:lstStyle/>
          <a:p>
            <a:pPr algn="ctr"/>
            <a:r>
              <a:rPr lang="en-US" dirty="0" smtClean="0"/>
              <a:t>Strategies to Identify Need/Opportunity  Where are the “Hot Jobs”?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672589"/>
            <a:ext cx="7988300" cy="391885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Small group/dyad discussion – Within Institution vs. External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 to larger group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223" y="4060133"/>
            <a:ext cx="4179759" cy="234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172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957" y="639087"/>
            <a:ext cx="8647043" cy="943931"/>
          </a:xfrm>
        </p:spPr>
        <p:txBody>
          <a:bodyPr/>
          <a:lstStyle/>
          <a:p>
            <a:r>
              <a:rPr lang="en-US" dirty="0" smtClean="0"/>
              <a:t>Strategies to Identify  Need/Opportunity</a:t>
            </a:r>
            <a:br>
              <a:rPr lang="en-US" dirty="0" smtClean="0"/>
            </a:br>
            <a:r>
              <a:rPr lang="en-US" dirty="0" smtClean="0"/>
              <a:t>Where are the “Hot Jobs”?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957" y="1844420"/>
            <a:ext cx="8372722" cy="44388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Are you happy in your current position?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If </a:t>
            </a:r>
            <a:r>
              <a:rPr lang="en-US" sz="2000" dirty="0" smtClean="0">
                <a:solidFill>
                  <a:srgbClr val="FF0000"/>
                </a:solidFill>
              </a:rPr>
              <a:t>not</a:t>
            </a:r>
            <a:r>
              <a:rPr lang="en-US" sz="2000" dirty="0" smtClean="0"/>
              <a:t>, look for opportunities – Within Institution vs. External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Engage your network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Let trusted people know you may be willing to transition to a new position/role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When asked to serve in a new role – SAY YES (If it is the right fit for you)!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Connect with search firms 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Typically hired by organizations to fill leadership positions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Some specialize in placing leaders in academic medicine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000" dirty="0" smtClean="0"/>
              <a:t>Helpful in identifying the right position for you and preparing you for interviews</a:t>
            </a:r>
            <a:endParaRPr lang="en-US" sz="20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333" y="536998"/>
            <a:ext cx="1636667" cy="114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0915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82353" y="729768"/>
            <a:ext cx="7988300" cy="4562475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7200" b="1" dirty="0" smtClean="0"/>
              <a:t>OBJECTIVE #2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Prioritizing Tasks</a:t>
            </a:r>
            <a:endParaRPr lang="en-US" sz="5400" b="1" dirty="0">
              <a:solidFill>
                <a:srgbClr val="E55031"/>
              </a:solidFill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466" y="3972469"/>
            <a:ext cx="21240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6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Would You Prioritize Tasks?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9" y="1432997"/>
            <a:ext cx="7988300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Write down 3 things you would do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 back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870" y="2005151"/>
            <a:ext cx="3292248" cy="329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007"/>
            <a:ext cx="9026434" cy="620712"/>
          </a:xfrm>
        </p:spPr>
        <p:txBody>
          <a:bodyPr/>
          <a:lstStyle/>
          <a:p>
            <a:pPr algn="ctr"/>
            <a:r>
              <a:rPr lang="en-US" dirty="0" smtClean="0"/>
              <a:t> Leaving Gracefully (and with Integrity)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9" y="1639956"/>
            <a:ext cx="7988300" cy="4257991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 smtClean="0"/>
              <a:t>Create </a:t>
            </a:r>
            <a:r>
              <a:rPr lang="en-US" dirty="0"/>
              <a:t>a Transition Plan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Make a TO DO list</a:t>
            </a:r>
          </a:p>
          <a:p>
            <a:pPr marL="912813" lvl="1" indent="-514350">
              <a:buFont typeface="+mj-lt"/>
              <a:buAutoNum type="arabicParenR"/>
            </a:pPr>
            <a:r>
              <a:rPr lang="en-US" dirty="0" smtClean="0"/>
              <a:t>Professional</a:t>
            </a:r>
          </a:p>
          <a:p>
            <a:pPr marL="912813" lvl="1" indent="-514350">
              <a:buFont typeface="+mj-lt"/>
              <a:buAutoNum type="arabicParenR"/>
            </a:pPr>
            <a:r>
              <a:rPr lang="en-US" dirty="0" smtClean="0"/>
              <a:t>Personal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Develop a Time Table (and stick to it!)</a:t>
            </a:r>
            <a:endParaRPr lang="en-US" dirty="0" smtClean="0">
              <a:solidFill>
                <a:srgbClr val="E55031"/>
              </a:solidFill>
            </a:endParaRP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E55031"/>
                </a:solidFill>
              </a:rPr>
              <a:t>Announce </a:t>
            </a:r>
            <a:r>
              <a:rPr lang="en-US" b="1" dirty="0">
                <a:solidFill>
                  <a:srgbClr val="E55031"/>
                </a:solidFill>
              </a:rPr>
              <a:t>departure/new position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Activate succession plan/delegate duties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37" y="1248843"/>
            <a:ext cx="3897222" cy="159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67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2" y="224088"/>
            <a:ext cx="8386762" cy="1052154"/>
          </a:xfrm>
        </p:spPr>
        <p:txBody>
          <a:bodyPr/>
          <a:lstStyle/>
          <a:p>
            <a:pPr algn="ctr"/>
            <a:r>
              <a:rPr lang="en-US" dirty="0" smtClean="0"/>
              <a:t>1) What </a:t>
            </a:r>
            <a:r>
              <a:rPr lang="en-US" dirty="0"/>
              <a:t>to Include in a Transition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2" y="1276242"/>
            <a:ext cx="8234543" cy="456285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 to write/modify a job description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 to help recruit/suggest successor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Prepare staff/colleagues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 to provide training/support for replacement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Create list of responsibilities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Index paper/electronic files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Share “insider tips” 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456" y="34979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3958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907" y="354716"/>
            <a:ext cx="8386762" cy="927432"/>
          </a:xfrm>
        </p:spPr>
        <p:txBody>
          <a:bodyPr/>
          <a:lstStyle/>
          <a:p>
            <a:pPr algn="ctr"/>
            <a:r>
              <a:rPr lang="en-US" dirty="0" smtClean="0"/>
              <a:t>2) Things to include on a TO 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842" y="1451112"/>
            <a:ext cx="7799457" cy="4559489"/>
          </a:xfrm>
        </p:spPr>
        <p:txBody>
          <a:bodyPr/>
          <a:lstStyle/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92F6D"/>
                </a:solidFill>
              </a:rPr>
              <a:t>Professional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Apply </a:t>
            </a:r>
            <a:r>
              <a:rPr lang="en-US" dirty="0">
                <a:solidFill>
                  <a:srgbClr val="092F6D"/>
                </a:solidFill>
              </a:rPr>
              <a:t>for medical licensure/credentialing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2F6D"/>
                </a:solidFill>
              </a:rPr>
              <a:t>Arrange to transfer </a:t>
            </a:r>
            <a:r>
              <a:rPr lang="en-US" dirty="0" smtClean="0">
                <a:solidFill>
                  <a:srgbClr val="092F6D"/>
                </a:solidFill>
              </a:rPr>
              <a:t>grants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Meet with HR – Benefits, vacation, etc.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Complete/hand off projects/charts, etc.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Clear up files – paper/electronic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Allow time to pack/organize office, lab., etc.</a:t>
            </a:r>
          </a:p>
          <a:p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1195524"/>
            <a:ext cx="1709530" cy="240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2670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351"/>
            <a:ext cx="9144000" cy="620712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92F6D"/>
                </a:solidFill>
              </a:rPr>
              <a:t>2</a:t>
            </a:r>
            <a:r>
              <a:rPr lang="en-US" dirty="0">
                <a:solidFill>
                  <a:srgbClr val="092F6D"/>
                </a:solidFill>
              </a:rPr>
              <a:t>) Things to include on  a TO DO </a:t>
            </a:r>
            <a:r>
              <a:rPr lang="en-US" dirty="0" smtClean="0">
                <a:solidFill>
                  <a:srgbClr val="092F6D"/>
                </a:solidFill>
              </a:rPr>
              <a:t>List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151" y="1432996"/>
            <a:ext cx="7988300" cy="4562856"/>
          </a:xfrm>
        </p:spPr>
        <p:txBody>
          <a:bodyPr/>
          <a:lstStyle/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92F6D"/>
                </a:solidFill>
              </a:rPr>
              <a:t>Personal </a:t>
            </a:r>
          </a:p>
          <a:p>
            <a:pPr marL="457200" lvl="0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Prepare/Engage your family/friends – this often plays a large role in women’s decision to transition</a:t>
            </a:r>
          </a:p>
          <a:p>
            <a:pPr marL="457200" lvl="0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Arrange for school, bank transfers, mail forwarding, etc.</a:t>
            </a:r>
          </a:p>
          <a:p>
            <a:pPr marL="457200" lvl="0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2F6D"/>
                </a:solidFill>
              </a:rPr>
              <a:t>Allow time to pack/organize</a:t>
            </a:r>
          </a:p>
          <a:p>
            <a:pPr marL="457200" lvl="0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92F6D"/>
                </a:solidFill>
              </a:rPr>
              <a:t>Schedule </a:t>
            </a:r>
            <a:r>
              <a:rPr lang="en-US" dirty="0">
                <a:solidFill>
                  <a:srgbClr val="092F6D"/>
                </a:solidFill>
              </a:rPr>
              <a:t>a vacation</a:t>
            </a:r>
          </a:p>
          <a:p>
            <a:pPr marL="457200" lvl="0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E55031"/>
                </a:solidFill>
              </a:rPr>
              <a:t>Allow time to reflect on past, plan for future</a:t>
            </a:r>
          </a:p>
          <a:p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3807823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82823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971" y="-285216"/>
            <a:ext cx="8620942" cy="1099482"/>
          </a:xfrm>
        </p:spPr>
        <p:txBody>
          <a:bodyPr/>
          <a:lstStyle/>
          <a:p>
            <a:pPr algn="ctr"/>
            <a:r>
              <a:rPr lang="en-US" dirty="0" smtClean="0"/>
              <a:t>3) &amp; 4)Timetable/Communications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71" y="1304818"/>
            <a:ext cx="8353968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Develop a realistic timetable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Allow for “cushion”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E55031"/>
                </a:solidFill>
              </a:rPr>
              <a:t>Create/deliver/</a:t>
            </a:r>
            <a:r>
              <a:rPr lang="en-US" sz="2600" b="1" u="sng" dirty="0" smtClean="0">
                <a:solidFill>
                  <a:srgbClr val="E55031"/>
                </a:solidFill>
              </a:rPr>
              <a:t>rehearse</a:t>
            </a:r>
            <a:r>
              <a:rPr lang="en-US" sz="2600" dirty="0" smtClean="0">
                <a:solidFill>
                  <a:srgbClr val="E55031"/>
                </a:solidFill>
              </a:rPr>
              <a:t> notification                                                         of resignation/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Meet key stakeholders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Notify patients/collaborators/friends/relatives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Prepare/deliver “farewell” message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Emphasize the positive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Thank everyone (not a time to vent/gloat!)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Bid goodbye</a:t>
            </a:r>
          </a:p>
          <a:p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620" y="1423196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0266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1" y="250214"/>
            <a:ext cx="8386762" cy="620712"/>
          </a:xfrm>
        </p:spPr>
        <p:txBody>
          <a:bodyPr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Succession Plan/Delegation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E55031"/>
                </a:solidFill>
              </a:rPr>
              <a:t>Allow sufficient time for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Clarify work expectations during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 flexible on timelines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Keep end date in mind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Suggest appropriate successor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Mentor successor if possible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Offer future support (with realistic expectations)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03" y="2207610"/>
            <a:ext cx="2576240" cy="2431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09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845" y="304695"/>
            <a:ext cx="8386762" cy="620712"/>
          </a:xfrm>
        </p:spPr>
        <p:txBody>
          <a:bodyPr/>
          <a:lstStyle/>
          <a:p>
            <a:pPr algn="ctr"/>
            <a:r>
              <a:rPr lang="en-US" sz="3200" dirty="0" smtClean="0"/>
              <a:t>“Not in His Goals but in His Transitions man is great” - Emerson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://ecx.images-amazon.com/images/I/6115uXsZu2L._SX258_PJlook-inside-v2,TopRight,1,0_SH20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03" y="925407"/>
            <a:ext cx="2093134" cy="210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629" y="3426892"/>
            <a:ext cx="2169658" cy="216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451" y="1035116"/>
            <a:ext cx="1776549" cy="239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680" y="2966766"/>
            <a:ext cx="1784096" cy="2707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971" y="1064726"/>
            <a:ext cx="1554480" cy="2379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8325" y="3393391"/>
            <a:ext cx="1340304" cy="2131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626"/>
            <a:ext cx="1476103" cy="208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776" y="3228945"/>
            <a:ext cx="1852549" cy="278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795776" y="645953"/>
            <a:ext cx="115281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" y="2951808"/>
            <a:ext cx="2006334" cy="2484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83487" y="3228945"/>
            <a:ext cx="377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</a:t>
            </a:r>
          </a:p>
        </p:txBody>
      </p:sp>
    </p:spTree>
    <p:extLst>
      <p:ext uri="{BB962C8B-B14F-4D97-AF65-F5344CB8AC3E}">
        <p14:creationId xmlns:p14="http://schemas.microsoft.com/office/powerpoint/2010/main" val="26081233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77849" y="179526"/>
            <a:ext cx="7988300" cy="4564062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7200" b="1" dirty="0" smtClean="0"/>
              <a:t>OBJECTIVE #3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Learning the New Culture</a:t>
            </a:r>
            <a:endParaRPr lang="en-US" sz="5400" b="1" dirty="0">
              <a:solidFill>
                <a:srgbClr val="E55031"/>
              </a:solidFill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7" y="3924981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5745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0825"/>
            <a:ext cx="8786813" cy="852418"/>
          </a:xfrm>
        </p:spPr>
        <p:txBody>
          <a:bodyPr/>
          <a:lstStyle/>
          <a:p>
            <a:pPr algn="ctr"/>
            <a:r>
              <a:rPr lang="en-US" dirty="0" smtClean="0"/>
              <a:t>What is “culture” and how do I learn it?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17" y="4484189"/>
            <a:ext cx="25717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202" y="4484189"/>
            <a:ext cx="1295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780" y="4484189"/>
            <a:ext cx="1368807" cy="1933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368" y="1103243"/>
            <a:ext cx="4406076" cy="3185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664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 smtClean="0"/>
              <a:t>Definition of “Culture”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006" y="1014985"/>
            <a:ext cx="8634547" cy="4562856"/>
          </a:xfrm>
        </p:spPr>
        <p:txBody>
          <a:bodyPr/>
          <a:lstStyle/>
          <a:p>
            <a:pPr algn="ctr"/>
            <a:r>
              <a:rPr lang="en-US" sz="4400" dirty="0" smtClean="0"/>
              <a:t>The </a:t>
            </a:r>
            <a:r>
              <a:rPr lang="en-US" sz="4400" dirty="0"/>
              <a:t>behaviors and beliefs characteristic of a particular </a:t>
            </a:r>
            <a:r>
              <a:rPr lang="en-US" sz="4400" dirty="0" smtClean="0"/>
              <a:t>group</a:t>
            </a:r>
          </a:p>
          <a:p>
            <a:pPr algn="ctr"/>
            <a:r>
              <a:rPr lang="en-US" sz="4800" b="1" dirty="0" smtClean="0"/>
              <a:t>OR</a:t>
            </a:r>
          </a:p>
          <a:p>
            <a:pPr algn="ctr"/>
            <a:r>
              <a:rPr lang="en-US" sz="4400" dirty="0" smtClean="0">
                <a:solidFill>
                  <a:srgbClr val="E55031"/>
                </a:solidFill>
              </a:rPr>
              <a:t>“How we do things around here” </a:t>
            </a:r>
            <a:r>
              <a:rPr lang="en-US" sz="4400" dirty="0" smtClean="0"/>
              <a:t>– Dr. Kevin Grigsby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097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70828"/>
            <a:ext cx="8386762" cy="620712"/>
          </a:xfrm>
        </p:spPr>
        <p:txBody>
          <a:bodyPr/>
          <a:lstStyle/>
          <a:p>
            <a:r>
              <a:rPr lang="en-US" dirty="0" smtClean="0"/>
              <a:t> Knowledge of New Organization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3" y="1123123"/>
            <a:ext cx="8173113" cy="454044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E55031"/>
                </a:solidFill>
              </a:rPr>
              <a:t>Learn Organizational Culture </a:t>
            </a:r>
            <a:r>
              <a:rPr lang="en-US" sz="2400" dirty="0" smtClean="0"/>
              <a:t>– websites, publications/reports, key stakeholders,                   discussion with colleagues, utilize Linked In               profiles to search for networks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Situation Analysis - Understand Mission, Org. Chart, history and traditions, decision-making process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Start “listening tour”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Discuss with predecessor/interim person – issues, priorities</a:t>
            </a:r>
          </a:p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2400" dirty="0" smtClean="0"/>
              <a:t>Conduct stakeholder interviews</a:t>
            </a:r>
          </a:p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92F6D"/>
                </a:solidFill>
              </a:rPr>
              <a:t>Engage </a:t>
            </a:r>
            <a:r>
              <a:rPr lang="en-US" sz="2400" dirty="0">
                <a:solidFill>
                  <a:srgbClr val="092F6D"/>
                </a:solidFill>
              </a:rPr>
              <a:t>a Mentor/Coach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E55031"/>
                </a:solidFill>
              </a:rPr>
              <a:t>Connect with Admin staff</a:t>
            </a:r>
            <a:r>
              <a:rPr lang="en-US" sz="2400" b="1" dirty="0" smtClean="0"/>
              <a:t> </a:t>
            </a:r>
            <a:r>
              <a:rPr lang="en-US" sz="2400" dirty="0" smtClean="0"/>
              <a:t>– Schedule “Unscheduled”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36" y="891540"/>
            <a:ext cx="1057275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5068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99717" y="496681"/>
            <a:ext cx="7988300" cy="4564063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7200" b="1" dirty="0" smtClean="0"/>
              <a:t>OBJECTIVE #4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Establishing Priorities/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Goals</a:t>
            </a:r>
            <a:endParaRPr lang="en-US" sz="5400" b="1" dirty="0">
              <a:solidFill>
                <a:srgbClr val="E55031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343" y="387670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857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Would You Establish Priorities?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899" y="1440465"/>
            <a:ext cx="7988300" cy="4562856"/>
          </a:xfrm>
        </p:spPr>
        <p:txBody>
          <a:bodyPr/>
          <a:lstStyle/>
          <a:p>
            <a:r>
              <a:rPr lang="en-US" dirty="0"/>
              <a:t>Write down 3 things you would do </a:t>
            </a:r>
          </a:p>
          <a:p>
            <a:r>
              <a:rPr lang="en-US" dirty="0"/>
              <a:t>5 minutes</a:t>
            </a:r>
          </a:p>
          <a:p>
            <a:r>
              <a:rPr lang="en-US" dirty="0"/>
              <a:t>Report back</a:t>
            </a:r>
          </a:p>
          <a:p>
            <a:endParaRPr lang="en-US" dirty="0"/>
          </a:p>
        </p:txBody>
      </p:sp>
      <p:sp>
        <p:nvSpPr>
          <p:cNvPr id="4" name="AutoShape 2" descr="data:image/jpeg;base64,/9j/4AAQSkZJRgABAQAAAQABAAD/2wCEAAkGBhQSERUUEhIUFRQUFBcYGBQXFxYaFRcXFhgaGBgXGBgXHyYeFx4jHBcXIC8gJCcpLCwsGh4xNTAqNSYrLCkBCQoKDgwOGQ8PGikkHyQuLDQyLCwsLCwsLCwsLCwvLCwqLCwsKSwsKSwpKSwsLCwtLCksKSwsLCksLCkpKSwsLP/AABEIANUA7QMBIgACEQEDEQH/xAAcAAEAAgMBAQEAAAAAAAAAAAAABQYDBAcBAgj/xABLEAACAQMCAwUEBgQKCQQDAAABAgMABBESIQUTMQYiQVFhBxQycSNCUoGRoSQzYrEVNENygoOSssHRU2NzorPC0vDxJVST4RZkdP/EABoBAQADAQEBAAAAAAAAAAAAAAADBAUCAQb/xAAqEQACAgEDAwQCAQUAAAAAAAAAAQIDEQQSMRMhUQUiQWEUkeEVMmKhsf/aAAwDAQACEQMRAD8A7jSlKAUpSgFK8JoGoD2leZpmgPaV8mQedec5ftD8RQH3StG545bx/rLiFMfbkRf3moub2icNXrxC1P8ANmRv7pNAWBjVP457SYIXaKFHupUJDLFjQhHUPIxCgjbYZPpUH269o8U0S2thPqmuGw0iA/RQjeRssNiQNI+Zqu2lqsSLHGMIowB6eBPmfnWbrtctMsJZbLNFHUeXwTsntM4gTlbO1UeTTyMfxCCtg+067x/EINWOvvbYz8uRn86r9e1jf1e/6/Rb/Fr+zYvO2nFZthJbWq/6tWkf5hn2B+6tODjl1aSJOLqSVeZGJkkWPDxs4DkaVXSwBODk/KvutDtB/FZ/9jJ+IU4pV6nfO2Kb7Z4EtPCMX2O8Kcivqtbh5+ij/wBmn90Vs19UZYpSlegUpSgFKUoBSlKAUpSgFKUoBSlKA8NUbtb2ZvGm58N5ctD9azjeONsAADlOykZ2J0t1J6ir1XmKAoHCey9rcpzUu+IOOjA3UyOjD4kkjXSUYeIIBqQHYO18Wuz8728/wlqT4x2fLSe8WzCK4AwT/JzL/o5gOozuHHeXw2JB1eDdpkmkaB0eC5jGWt5OuOmuJx3Zk9VJxkZwaA+B2FstOGt+YPKV5ZM/MyMc1ik7EcMQDVY2agkAFooxueg737utSPFOCR3GNbTLpGPo5pYsjrhijD8citNmtLfRAVZipEgTTNcOpIwHY4cqSAcFjvvQHw44dbto5dujjqixAuP6KKTUhbSwMMrFhQMl2gKKAPV1FavFe11tbuI2lj5zBSsTSJG7BjgHMpUDfw6+Qqs9v+OTGAQc23Q3XcYIxdhEN5W5hKhQV7nwn4xv5cyltWWMZ7FVW496upr0jAkOiEYAC26HC48tRBb1zW5WO3dCMRlSq4GxzpwMAflWvNfFpBBboZrgjIjUjCgYy8jdEUZFfG29TV3tpfwjYhtqgj3iHFY4dIcnU2yooLO381V3NZIb0FgjK8chXVypFKPp+0AfiHyq1dmOyKWgM82JbtkzJIBkLsSYoR9VR5jBOBUTf9quEcQIhuJNDruplEkEiH9mQ40n0Lb1ox9NrcMZefPwRu6SeWaVaPHlzazjx5Ev9w1YJewc4H0F8GB3AnjV9vAa49JI9cmq9YXRmSQSxhdEkkLDOpWKdxyP2SdQ+6qE9LLTtW8pMk6imtp2zhU4aCJgQQYkOc/sitxWzXCoeExoAq6woGw5soUDyA1YAqb7G8Te1v4IhJIYLoyIY3dnVZQhkR1L5YfAy6QcHUD4Vv0epVXTUFnJQs00oLJ1ylfKmvqtMrClKUApSlAKUpQClKUApSlAKUpQClKUAqE7S9lIr1Rr1JLHkxTodMsTHxVh4eYOx8qm6UBTbS6dgbHiIHNkVlWRcrHdJ4lCMFJMAFo8566SRmt2S8tLHCEiIytkAB2LkaVJzuW0jGT9VRk4AJqX4vwiO4iaOVcqeh6MrD4XRuqOpwQw3BAqvWHGngmW0vW+lbPIuCAFuVGNttlmGe8uwbqPFVArnG+zBu55bqzXJcLHJFco8aS8vOHiZ1J9MFdJwCPM1yP2e3L5xwi3Ugkd+SEA48RpByPurr17zsDkiPPjrLAH9nKju5+1vjA23rFc8L5y6ZZHKnqkbNGp8dyp1N97YPlUE9PCctz/AOskjZKKwc1bsY9tC0nELmCzt0BPJtvifAzp5hAOTuMIuemD4VC+zSOQXWbe3VNdqzNJOTqKmUEFQuWc9F7xHQnPndvafa8uyit40Om4uVR2cliFIZ37z5ILBdIIOcdMVH9lWAv8eLWkmOnRZYR/zD8Kq3ShVKNUVzn/AETVpz90mXaIHA1EFsDJGcZ8cZ3xWlxDgVvOMT28Uo/bRSfnnr+db1Rb9ok1yKsU8nJbTK8cRdUbSG07d5mww2VWqOG5v2luW1L3GtFwyHhsE8sXMESRtJyTIzRroBbuBs6c4xgbVS+GREQpq3ZhqZsY1O/eY/eSTXRbe6huom0MskbBkYfMFWVh1U9QQag4vZtaJ+r94T+bcS4HpgnBHoRioNRV147W8M8i9rzHgr5bAJzgDqfKtSPh19ccme1EMKJKHjmuGxqKllBCAE6TvjzBFavaKJre4S2nbWDNblT8IuIXkCsjAfEQfiA2O2euKu3aG2jbiFgksavGy3CqrKCglVVeNtJ2BCo4B8M1Ho9F0Xvl3fweWWb1gkLLtHfW+9/HbyRZ701sZA0Y+08TjdfMqdh4dau8bAgEHIIzn51Wb0jlvnoEbPl0/wAq3ew2r+DbLXnV7pBnPXPKXrnxrZpm5p5KVsFBrBOUpSpyEUpSgFKUoBSlKAUpSgFKUoBSlKAUpSgPCKhe13ZiO+tmgc6Se9HIPijkXdHU9QQfyqbr5c0BQuy/aCe4jktZHWHiFoQkupRIsm3dlAypZWGDgEHNTU3DlUarm6kbAZzmTkppVe8dMenugHO5OPE1SL2G+muv4Th5Ie3aWH3UIwklhSQq8ckjHGogal2wNS71ceG8es78aO4XUhmtpl0zRsDkao3GoYIznBz1rxNPsj3D5NYJw6RGUKs8eMMoEs8SjOeneVemdt9qguJcBisbmK7jmlihjflzLMTyBHMp7yO/e2flDGSB4YxU1xbtVM03ulqqe8hdUsjanhtlO66sBdcjAghMjA36DerdruI3ao8N1JDPGsSXZZITGdNvd22tSpZsjS7nNcSUJPD5Oluj7kW7h/aCCdmSKVS6jJQ5DhftaWAOn1xis3YiPS96hx3bxmHnpljjfp8yy/0alOM8Fju4hklWGHinTHMjbqro34ZHRhkEEGqp2V4q63rLcKqTsPdp9JOkvFrktpEXfCSxtMeuxXG5G0cK+nLK4JJ2dSOGTPajs7hvfLZSLiMZdUH8ZiHxRMNgzYyUJ6EDwJB+7W5WRFkjYMjqGVh0KkZBqx8wEkZGRjI8RnpkVTeDjlyXNv05E507/wAnMBKp9AGZ0A8lFc6iPbcjvTzw9pIPbIWVmRSy/CxAJX+aT0+6qp28mkSbh7wqjSe9lFDkhO/E67kb+Jq31gubNJChkVW5b61J+qwGNQ8jgkffVSE9rLU47kQHFJJblFsCFS5uVbnctiyw2wYq0uogHLKAqgj4m8dJrokMYVQAMAAAD0GwqmBlg4jAyHvXZaKVBvrEUbMkp2yCmkJnoQ2DuBV2Bq/Slt7FC5vd3PaV5mmamIj2lKUApSlAKUpQClKUApSlAKUpQClKUAr5avqvCKA5khuZL+5uYXiARxDJZEMrOE+GZ3+rIQe62MFQBv4Tl/weG6TFxAj5A2cKSvpkeI9CKxe0Sxz7ubc8q8knSOOYeC4ZpA4/lECBzpPjjGDW5YLKI1E7I8gzlkUqp8iFYnTt13qjf7Xku0YksM04YLawhJGIotWXdizbk41SOct5d5jWPg1ol4lxcS4ENzEYIlYjHu4LZk/rGOr+aE6Vv3/EIoVBnkjjVmCguQFLN0XvbGoi47IIGElo/u8gyQNIkt2LdSYW2GTvlNJPnXNU4p5l+z26LfaP6M3ZTtjBa2McN9PHDLat7q2tsFjEMI4HUq0elg3Qgg53rD2w4ck00E0cg5d4hhM0ZDASJme1nVxsdLK+D07w86pntI7OT3UPNntf0qJdKz2p1xyoDsskR+kjPiMagN960PZjwq9lhe3a4WG3DxSjDRvcRSK2cRqGJgJIGRIu46Dc1cck45TKii08NFIjvbzhV8zamS4jbvEklZRnJyT8av5/413fgHG47y6muYSCj29qrEEEc0CV2Tb6wDKMdawdquzNibQtfa3SBSec7kzjPUBwNydgFxjptX56nvhluUZI0EmuNNROk7DUW272AN8eFcJ9WOCRrpSyfq+sc0CyKyOupXUhhjIKtkYPzqkdhu3M17aLy4w88KnnvIxSLujutqCnUz9cAd3Bz4Z1r+1ZeHpxAEx8QuJYism5KrcOEWDB2KLE2cYxqXOAaghppZJJ6uKwiV7D3/DbPVzpoo7tGmhaSWV2PLidtIWSUkAFAp0qQM52qwz8au7jezWOCI9J50Zncf6uEEYHkznw+HBBrDedk4msxbKq/RhTGzDURKh1CVvFjrGWz8WSDsamwPPGf8fStSFXkybNRn+0pXF4bo3MEd/OJrFyVzErQjnsMRrNobdTuF3xqK+OKtvZOdkMlpI7O0AUo7nLvA+QhZsd5lKshO/RSfipxGwWaJ4mJAdSuoHDLnowI6EHBz6Cq9BxrS1jeSZBDPZ3ODhUeRgmpttwtxEF9OZnwpOGBVa5NZOiUrxWr2oS2KUpQClKUApSlAKUpQClKUApSlAKUpQEfxrgsdzHy5QcZDKysVdGU5VlZSCCPz3B2NULtHxm54Suu5Q3dqMAXCaVmUk4VZU2U7/XXHgMeJ6bVX9pliJeE3q+Vu7/AHx/SD80FcygpcnUZuPBB8N4a9/PFdXMBhtoUYxQTaS8kki6TLIoJVVVSwCnrqJwMb/HanhosolaweWOaaQJDaoVeCRypbTy5MiJAq6iUKgY261bOXHLbqJlR43iUur4KEFQTqB2I+dRl72ZBjhNkUhaJ9aEqXiZWQoyHByFKkYKnbSPDavNi24SPdzbyyOXi9xCB71blxpyZrUM6ggDOqE/SDJz8OrYdfCkSWHEQJEME+MgOhxKmob4ZcSRkj5GvhOy8ly2q64jri1Aci1PJjJO+hnDGRjuPrDO21bd32Mt5GwzQpy00KkUccTRp4ESJiVT8mC7fDUHQz34f0Su7H2RHHvZ6lzFyjd3SxgghGcSLsMD9aCT8y2apVx7BGyeXervnZoj0PhkNj8qu3GrG7sIElt71rpDNEji5VGCxu2gurRqG2LDOcjGT4VNwrfL+ttI39becN9+JljP3ZrzbbDg63VS5Kn2F7OPZcN4hCpEkyyTqCMjUywJoAz03I/GpfjfCDcx2kaKTHHC8wIPdMqRqsKk9fibUP5lbHZ69xc30bRSRsXS4EbgayjxLGSuGI+KIgb9a3X44HtTcW2HEfeaMjS2lD9LGQ36uQANjVjcAbDetKDzFZMe3KseCXWvaiJO1dott70biPkadWvIyc+AHXUTtp6+FRvCfaDDcyrHBBdPqXXq5aqAmQushnBIyw8Kk3xXYr7HyWmq3LwLmvfW8qn3e5RJFbwV3DJKF+zgxxv82JqyUNdNZOYycTD2J4w89vpn2uIGMM4/1iAd4ejqVcejVYKpV3L7pdxXKjEVwyW9wN8AnIt5eu2HPLJxuHBzhaui1UksM1a5bo5PaUpXJ2KUpQClKUApSlAKUpQClKUApSlAKj+0FpzbWeMnGuGRc+WpCKkKxXS5Rh5qf3UBWuEX0M1hb81kVZ7SMlGZRlXjGRufI4r3hlla2MTukoWHrqeYtHGozhE1NpjUZ2UYxitbsxwOGXh1iLiCGUpawqDJGj6e4oIGsHG4rY4dxS0RNFvCyxrKVAitXEWsHdl0ppxnI1jbOd6A0Ul4XHK7rFAuAJDMIfock51czTyw+DknOoDGdq2ruG1S4Zhw8y3GAWkjtkLtq6fSuFUnb7W1b3FeOCFlTk3Epc/yUTOqrnBZm2UYzkrnUR4GtaftFNq0x8OunXwcmBEP9F5Nfpuo+VAa/a9mk4VdnlPGwt5GEb6NQKDUCeWWXO3masvB70TQRSg5Ekat/aANRiCSaKVJohEHQoq6w7EMpUlsDSu7YABPQ5qO9kd7zeD2h+zGY/8A4mKf8tASfaLgDzNHNAypcQ50MwJR1b44pMb6WwDkbhlU4OMGK4d7PEdpJ75UkuJz9IiM4twqgKqadub3VGWcZYk9BgC5UoeYXJXX7AcPwcWFoCVK5EEQOCMH6vXHjXMvY9bul3eo5J5KiGMnqESaVcfig+4Cu3NXIeyUunjF0g2WT30kebR3a4/J3/GvE1vin8kN79uDoopSlaBmEX2jxyGEkZeFgVmC51rGwIMiY3JU4O24AJGSADm7Gccdw1tO4ee3A74xieFs8qdcfaAwf2g3hit6qjJ2La3uku7BwrRqy+6P/F2V8FkRhkwZIUgAFcjoMmoLIt9y3p7FHszo+a9qrWvtAgxMs6tbTW8bSSQy41GNQSZIyuRKuAd13yMEA1s9lu1wvC6mGSB1RJOW5Uty5c8tjpJ0k6T3T0xVcvZRYKUpQ9FKUoBSlKAUpSgFKV5mgPaUzTNAK+JRlSPQ195rzVQFd7LriygH2YgPXYkf4f8Anoc9pxQtqLQTRqoBBYAlhkj4UJYHYHSQDuPHIEfwK9f+D0eKPmuNemPUFLBJnU6WbbOlSVzgE43AOa2I5L078u2T9lpJHO+/xKoC+R6+h8KAzrxJnH0cMmSCQZVKKMdCwPeHywT6CsJvLzSMWkOrPeHvRCjbqGMOTvt0r64V70x1XHJjGAOTHl98bsZTjOT4BRjxzWS5tZ3LabgRrjuhY1LfN2ckHO/QAYIoDatZHxmREQ+SuWH4lFqF9nEIiiu4AMCC/nUfJwkw/Dm4+6pSzsnRmaS4eTUANJVEjXcnKqozk/tMfuqM7EHE/El8r/P9q3g/yoC2UpSgPDXE+zFzjiMcm/0lxdxn+teRt/vjFdpnbAJ8ga4DZ3PLRZRklHMuB1bTKXx6ZGR99U9TZ05Vy/yKGtns2P7O0Ur5ilDKGU5DAEHzBGQfwIr6raTyVBSleE16Cv8AbLs5aXUSvebR2xMurIGFXdlbOxU4xins34zBcCW450fPuJN4dS64oo+5DHp6jujUfVzVV9o3HOfcLYRn6OMpLcsCMZB1Rw/PIDH5D5VBXnDo5RiRFf8AnDcZ8j1FYus18KbFBo2tJppShuZ+gRSuMcC7W3VlhQ7XMAO8UrHmqP8AVSnrjfCv16ZFdY4NxqK6gSaFtSOMjzBGxVh9VgdiD0IqSm+FyzBnc4OHJIUpSpzgUpWtfcQSGNpJXWONBlnYgKB6k0Bsk18GUeJwPPIxVNHaK8v1zYIttCelzcITI43AaKDIIGR8UmPQHqIWHgLCcw8Rke8leMyJI5bkPGGAZPdweWrIWTqu4YEdCABb77t3ZxkgS85wcFLdWmYEdQwiB0n0OKjb7tvMP1dnoHg91NHCpHUkBdbjHjlRWnKJpX93s9MQX9bcaQVhHgiL0eUg53BCjc9QDH3fZCztJOZd2r3UbL3ryZmnMbZOrXD/ACadDrQEDfOkAZAxXPbqRshuIw5JxosbdpnHoWJk39cD5VrQ3HEWcPayXmVYd6/MKwuviDDGgl/u/Opj+AoOH3ECWaaIrsy64lJYakQOsyFiSox3CAcd9NhWzcdorZCVaeMuASUU8yTbr3IwzHqOgPWgPAL+RSJr5Y8/+1hVcf0pjIfvqPk7Flm1HiHEeZkd/ngbjplAgQj0xvW3/DbvjkWk7g9Hk0woPUiU8z8EJ9K+DBfOCTNBb5HSNGlZeu/Mk0htsfU29aA3fZptw1FLFyk10pJxqYrcyn5AnI/GpaK7uTgm2jUHGxnGtcn6yhNJIHgGNVn2Rux4fIM6nF1cbnbUxfqdPTJqwWdxcljG01m7owL6FYOEbcLy9fcONgxbfyoDamlueYwSODljGhjK+tj46kCYUf0jn0r4hsJGyZ5iWP1Yi0cageW5bPm2r0rEOIOJFWea2iLNkRq+XdV6AGTHxZycLkdAT1qP4g1oMPd8QXZ/o3M8cAjYddHLK5bGxLajjbxIIE5DwpVkEmqUsqlRmWVlw3Xu6tLH9rGR51Ddin/TeKjyvIz+MEf+VSXB7CEfSxO8pk/lmleTUOndJOkDpsoHrUX2HX9N4qf/ANuP8oE/zoC6UpSgMVypKsB1KkD5kVwHhq4iUHcrlT81ZlP5g1+gmriXaDhZtb2aIjCSM88Jz1R2y4+auSMeRWsz1ODlVlfDMz1ODlVlfDLT7PONLLbmAkcy1blMvjy9+Sx9CgAz5rirXXKexN5Fb8TmaV+WJreNVJ2Qvr2DN8IJx3ckZ3FdVH/f/fjWvpbOpVGX0RcxUl8o9qG7W9oBZ2zygBpD3Yk+3K2yL6jxPpUnd3aRI8kjBI0UsznooG5JrlXFuLNeT89gVjUFYI22KofikYeDPt6gYGxzXOs1UdPW5PksaXTu6f0R/DLJo1Yu5eWVi8jnqznr8h5D0rbpSvh7LJWScpH1EUorCPQajZfaRccJdo4FRkmPNw2+liArYA6A6Q3qSTW9POqKWY4AGT/4G5OcDA86tPBPZFBdwrPxCKTnOMiMSFeXH9RWC7asbnyJx4Vq+lQm5uXwVtVKO1L5OqUpSvoSgK5zx26jurxnun08PsZUj0FcrPdvjdh9ZI9Q26ZBJ2Wug3UulGb7Kk/gCapnZ+6FpY24aCeSSZGmZYkLkyynmSAsSFUlpDgsQMDqKA9u+JcPaVZkvbeOdsIkgmQiQJ3eUULaXXLEY8CSRg71o9vOJyRTcP5arJPLJLGoGynXHjUc/VBwxHp41KtxXQgeThsqCUtqCxxu6oMYaZUJJyG+FdZquwXkdzx+COJAEsrGRgNJXQz8tdGkjuFQybeGaAtL9lYzZ+6h5FHUzI2mQyk6mmJXGWLEsQRpOSMVsTW10FwssMu2CssRXVnbBZDgevcNYYOy6pM08cknOcy5YnKkStqVWj2VgmAF9OpqI7Xzy2Vo8y3VxJcMwSJcxhWkmbTGojwFAGeo72FOSfECvcVvje8RWOIlIVmNijDKnQn0t8Vx8IKxxxBhuPCp+77DWkbhrAx2l0gwoRu7J4iOaLPeDbb/ABb7EVqcD4KLe8sIAc8q1vCT11SFrcM58yWZjn1NWOJbGCUhRbrMzMxwFMxcguSTguTgH5AYG1AaPC+I85MlSkisUkjPxJIvxKT4+YPiCD41tu2xPof3VXbfiani06xrIqT2scvejePVLGxjdgHALEpytxnw8anL+YJFIx6LG7H5AGgNX2VQaeFwtjBlaaU+uuZyp/shdqlLWICRWWwdCWf6TVCCOYRrZgJNTZ0qSOvTyr67HWhi4faRsMFLaEHHnoGr881scQsJJGGm4eJMbrGE1M2cjvsDgY8BQGrfKDI4FgJSRlnb3dQ+cAbsSzADzA6eNeFOU3M9wjGSodotDS6fA6QoLBfEA58ga2rLgiRtI5aR5ZVVXldsuVTOlRjAQDUx7oHUnrWuezZBJiu7uNmxqJl5vTphJw6r8wAT40Bs8Mu5XPftxFGV1KS6lst4Mijuttk9QM9TvjQ7Fp+k8TPnfAfhbQ/51NWduyIqtI8hHV306m36nSAPyFQ/YRctxBvBuISYPosMKfvU0BaqUpQHy1Ub2qcILwR3KDvWr6n9YX7sg/o5V/6B86vRrBfWqyxtGwyrqVIPTBGD++uZxUouLOZxUouL+Tnfsy4ary3hdVZGSCMqwBB081iCDsdnFTF72Jjt1aS3vJ7KNAWZVdXhVQPCOYOqAeS4FaHsatmW0nLkljdOmT1xCBDv6nQT99RXtH7RG5mNlGfoIsG4I/lJDgrDkfVHVh6qOmRUEWtNStz4Rxp6cQjWVZ+J3N4xe6mZ4A+qGHQsalQcpJIi/E3QgEnH4Y2KV5Xy+p1Er57pG1XXGtbYijNgEnYAZOdhgeZ8KiOL8QMauGwCAJI2GcMEILLg9GGDt0Iq59guzY4gVuZB+hox0KR/GJFOCWH+jRgdvrMPADeejQzsx4OJ3KJsdgux7XMi3dwpECHVbxMMGRvCaRT4eKqfmfDHVFG1EXAr6r6auuNcdsTPlJyeWKUpUhyavEoNcUifajYfiCKrnD+0kcdnaSSCUc+KPAWJ3OrlhjqWMNjAByTsMGrWwqr9lm5fvFsxOba4fBOd4pzzoyP2RzDHtsNGPCgNqz7QRSJI68wLECWLxSRDujOQZFAI9RkfhVJ7ExkX1vM4xJd2t5M5PxZlmt5EQnr3IwqjyAx4VKdseNvNbtbi1uEE0kcDyyKqxiN5Asmk6tTak1AaR474xWW7YR3tg32pZYfkHhdx/wAOgJPh3Z6dRiW+nfHM0hFRAqse5nZi7IBgEnB3OM1AcRss8Tt4ebLIltC87CSQsRLJ9FEdx5c38akXsbFZpFe5d2w5a3a4kZEVnYsRCrYAByM42AxUV2SCSPdXKAaZZjHFjOBb230cYX0J1N/SHlQEjGf/AFW1/wD5Lv8Av23SpeSe1hfmhE1yEq00cWo9zqJJI1OMH7XjioO3l/8AWYF+zYzkeuuWMH+5Vs94wxRY2zpLA4xGx+zq6ajjegKtcXqT8QVl1hobRgVkR0Yc6UfVcA78ob+hr57Wx6rG5XoXhdB85Mxj82FY+CXDT3F3O6Kp5ogXSwYaIF7wDADI5juOnUGsnaOHXEkf+kubUfhcRyH8ozQFmu7BnRESZ4dOnJjWMltPh9IrAdPAV5aWhiB13EkhbChpNG2/dACgAnPjjJrNe27vjTM0WGy2kIdQznSdQOB0oIXDE6wwLqQrKMRgdQpXr6E9KA17zhHMZWM06soI+jkaNcHrlF2bpsSCR4EVgXstFqLM9y4IwUe5uHjP9WX0+HlWxPwZG15ebvkHAlkAUgggrg93p0G3XzrxOCDOTNcNjpmVgPlhcA/fQGfh/DUhysYKqzatOSQCcA6QT3QcZIHjk1CeymYSWBlHSa6upM+eq4fH7qk+0nEfd7O4mO3KgkYfMIcfnisHs34cYOF2kbDDCFSR5FhqP5mgLLSlKAV4RXtKAg+P8QjsLSaZUVdOpwqhV1yyHb0LM5HzJrjdlAUQBiWcks7Hq0jnU7H1LEn76vfthnOizhHSS5Lt6iKNiAR495lPzUVSqwvVrX2rRd0seZClKVhF4je0PDOfAyfWALIfJhvj79x99dp9nvFY7jh1tJCuhOUF5Y+o0fcZfuKn5jB8a5SKs/sR4gB77a5J5M+sDGwWbfY/NTW/6Va2pVso6qPDOoivaUrbKQzXjOB1IHzrm3ELy9jlMd9etbqxHKmtoo0gkBAGlnkEhjk1EjS2AQRjxxll7HW8hzOJZz5TzSupPny9XL/BaAs1926sYmKtdwlx1RHDuPQomSKradr4ZOJQvFFcqs0bQPK9vJHEWyXgJeQDowkQDxMnpUjZcPjhAWKJEA8FVQP90DH41g49w8z28kYOGK6kbrplQ64nA/ZdVPrg+dAfXae5Zryzg0EIGknL93S3KRlCYzqBDupyRitPtU+iBZx1tZY5/ksZxLj15TSYrWteNi7v4H0kEcLEmD1DTyqHUjzBhx+NT8sIdSrbhlIPyIwfyP50BvT30cDZELjUC5ljiJU5y3fdQcHxJO2/rVf7LRkWVvnqYVY+pcBifv1Vi4VxV04RInLeSW2Wa1woyx5IZEds4wGQK2fUGt3gZ/Rrf/YRf8NaAw2dsP4VRzjJspAPXTKur+8Kke0nHZ7a2knEKEJzNQMpyVGRGUCp3mc6e6cYz1O1aqw4v7WTyjuIv7Yjcf8ACNYe2dhI72sZmdo5LkPJGVQDRAplGMKCBrWNTknOvwoD64Fw8w20UbHLquXbGNUjd6RseZYsfvr44jJm6sE+3dMx/qreWT96j86kzUXZy8ziyIOltaO7+klwypH9+hZD8moCyXdk8h2nkjXTgCMIDq+0WdWztjAwAPHNZYrYgJmWRtAwS3LzJtjL6VAB8e6BWivBHFzz/eJDsy8pgvLEbaSVUDG+pNmOSASK+v4BUnU8szvr1LIzjVH1wqaFChQDjpuBuTQG7LAxVlEhDHOHATK7+AIKny3HjUTc3tphTLccwID39TFTnqXMOI8+O4GBW63BE1BmaVsKQVZyY3JGNTrgAnBO2w36bDG+keBhRgAbADAHhjG2BQFT7ewKbWOzTu++3EUGAOiM2qU49I1f78VdoIwqhV2AAAHoNhVFsnHEOLrLH3rbhySBZAe69zLhX0+DaEUjO+Cx8avooD2lKUApSlAc99sdi5tYriNC5tbgOwUEnlOpjcgDfbUD9xqiQyh1DKcqwBB8wa7y65BB3B/D5GuV9o/ZlLbF5eHqHiZiz2ewK53Pu5+f1Dt5Y6Vm67SO9bo8osU27HhldpWO3uVcHGQQcMrAhlb7LKd1NZK+ZlCUHiS7mjF7lkVO+xezJveIz/V1Rxjy1KMt+8VXbmYojMFLEDIUdSfACrt7Gb+3W15Ac+9uXmmR0ZG1M2+nV8SqCi5B8jtmtn0mPeUipqn2SOkCva8Fe1vlE1uIcPjmieKVA8bqVZW6EHaqJPaPws4kZ5LEsAkzHL22cAJK3VovJznTk5ON66JWKeBWUqyhlYEMCMgg9QR4igK0DQVFPZnh8yxE/oczBYGO/IlJP6OT4I38mTtnuZA0gymrG58P8KApFpbtDfW0wJMcj3di5+yVmknhz+JGflV3qptbtLwfmc+C3Z7mS7RpsBWAnLw97UCoZVXfB7rnap/gnGI7qBJ4iCrjpkEq31lONsg5G1AYeGjl3V6mGK3FvHMEXJdnAaCUhflyRWDsVITYW4fOuOMROD1V4cxsp9QRj7jWypK8UtivVrW6TTnqA0Tj/eAqGm7Ura3xjumtohdd9VSXmGGUABubsAgk2xjI1K++9ATV7IRdWGDjVcuD8vdZz+8DpWgl/FPxV+U0n6NbsH1GbHMmlwwCy9AOSpBXYhvGvH7QqbyLkRS3QijlOIE1rzW0oi81iI1KrzM9761fF3DfLfe+yWRWGSBYZI45FknQRlnWR1ACn4yCEZjtQFjJx16DqfzP5b/dUb2J0iO4v5WCrdSalZzpC28X0cW56K2Cw9Gz41AXvHJr08mCyvRbnIml5Wh5ExvFGJGXRq3BfOw6b71ZopOIzKEisreziwFHvD81lUbYEMPdIwABlx/mBLcNs2VWIuWmeTvBn0lFUnK6ETThdJA3JzjJrQv7+GBj73etISO7bhVJ6gHEMCmSTw65A8axQezvW/Mu7qaVz1EOLZNxgj6HEhGPBmPzqycK4Bb2wIggjjyckqo1MT1Zm6sT5kkmgKgbe7mIFql3FEOjXEyRJg5yQqK074+yxUeorc4R7OVQs9zcTzs/xJzZlg65xoLliMk7MxHgauWKYoDHbWqRqFjUKo2CqAAB6AVlpSgFeE17XMe2HtYKu9vYBXdDpe4cZiRh8SqAcyOPwB88YrmUlFZZ6k32R0HifF4reMyTypFGOruwUfn1+VUTiftohG1pbyznwdxyY/xcaiPktc4vLiSZ9dxK88n2pCDg7/Cg7idfqivmsy31FLtBFyGk+ZFsl9rV+T3YrSMeTCWQ/wBpWX91exe1q/G7RWjjyUTR/mS/7qqWa8qr+db5J/xoeCw8Z7VW94Ve4tJYLgbe82rK4x4LIjaTMPQqcZOCMmq/a9oNjzYpAQSNSoSrAHqFBJXPXB6UpXFt6uXvj+hGhRfZmVe0kG5LMuPto6j7iRgn0q9+yns87yniMhwjxmO3Tx5RIJkbBwNRGw6461z8jPh+PSpLst2nl4c+YiWgJJktiRpPm0ef1b+nwnxxnIm0XShPKTTOL4TceTvy17Wlwbi0d1Ak8Lao5VDKcEbH0PTHSt2twzhSlKA1r+xSZGjlQOjjBU9D/wB+fhVam9niSAo13emEjHK5x6A9DJjmMPQsaUoDZtOwVjGyv7usjoBpeYtK4wdsGUtgjAwR0qn+1vVw1Rf2jaJJXVJYsAwynScO6fbAAGRjwznFKUBj9ntieLRpe3jtqTVGsUJaKPSx72rQdTZwMgnG1dLt+DwRoI0hiVBuFCKFz54x19aUoDbjjCjAAA8gMD8q+6UoBSlKAUpSgFKUoBSlKAxXEIdWU5AYEHBwdx4Gvy32hV7GSSCJ9SxyFQWVcnvYySMZPrSlcTipLDOotp5Rk4bdSSEAuOoGy/8A3U43Bz/pmHyVP8qUqDo1+ESdSXkx/wD443/upvwj/wCmpzgvs4WcqGvLkahnYx/9FKVMq4eER75eSzw+w23B715ev6GQAf7gFbsfsZsPrG5b53Ev+BpSutkfB5lm1B7JuHAfqGb+dLKf+atmD2Y8MUg+4wsenfBf8nJFKV6opcHLbLLbxKgCqoVVGAAAAB5ADYVlpSvT0//Z"/>
          <p:cNvSpPr>
            <a:spLocks noChangeAspect="1" noChangeArrowheads="1"/>
          </p:cNvSpPr>
          <p:nvPr/>
        </p:nvSpPr>
        <p:spPr bwMode="auto">
          <a:xfrm>
            <a:off x="1063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04" y="2270896"/>
            <a:ext cx="3635953" cy="326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3910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909" y="180650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Establishing Priorities/Goals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5070" y="844826"/>
            <a:ext cx="8012358" cy="4628512"/>
          </a:xfrm>
        </p:spPr>
        <p:txBody>
          <a:bodyPr/>
          <a:lstStyle/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92F6D"/>
                </a:solidFill>
              </a:rPr>
              <a:t>Priorities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2F6D"/>
                </a:solidFill>
              </a:rPr>
              <a:t>Yours – “A” items</a:t>
            </a: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2F6D"/>
                </a:solidFill>
              </a:rPr>
              <a:t>Your </a:t>
            </a:r>
            <a:r>
              <a:rPr lang="en-US" dirty="0" smtClean="0">
                <a:solidFill>
                  <a:srgbClr val="092F6D"/>
                </a:solidFill>
              </a:rPr>
              <a:t>boss’s – urgent vs. longer-term</a:t>
            </a:r>
            <a:endParaRPr lang="en-US" dirty="0">
              <a:solidFill>
                <a:srgbClr val="092F6D"/>
              </a:solidFill>
            </a:endParaRPr>
          </a:p>
          <a:p>
            <a:pPr marL="855663" lvl="1" indent="-457200">
              <a:buClr>
                <a:srgbClr val="092F6D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92F6D"/>
                </a:solidFill>
              </a:rPr>
              <a:t>Others’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Develop “Milestones”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First week		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First month</a:t>
            </a:r>
            <a:r>
              <a:rPr lang="en-US" dirty="0">
                <a:solidFill>
                  <a:srgbClr val="092F6D"/>
                </a:solidFill>
                <a:sym typeface="Symbol"/>
              </a:rPr>
              <a:t> </a:t>
            </a:r>
            <a:r>
              <a:rPr lang="en-US" dirty="0" smtClean="0">
                <a:solidFill>
                  <a:srgbClr val="092F6D"/>
                </a:solidFill>
                <a:sym typeface="Symbol"/>
              </a:rPr>
              <a:t>	</a:t>
            </a:r>
            <a:endParaRPr lang="en-US" dirty="0" smtClean="0"/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First quarter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dirty="0" smtClean="0"/>
              <a:t>First year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13463" y="3180526"/>
            <a:ext cx="2717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b="0" dirty="0">
                <a:solidFill>
                  <a:srgbClr val="092F6D"/>
                </a:solidFill>
                <a:sym typeface="Symbol"/>
              </a:rPr>
              <a:t></a:t>
            </a:r>
            <a:endParaRPr lang="en-US" sz="12000" b="0" dirty="0"/>
          </a:p>
        </p:txBody>
      </p:sp>
      <p:sp>
        <p:nvSpPr>
          <p:cNvPr id="5" name="TextBox 4"/>
          <p:cNvSpPr txBox="1"/>
          <p:nvPr/>
        </p:nvSpPr>
        <p:spPr>
          <a:xfrm>
            <a:off x="4023359" y="3964297"/>
            <a:ext cx="4898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“Low-hanging Fruit”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221" y="2375663"/>
            <a:ext cx="283845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5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541" y="130628"/>
            <a:ext cx="8386762" cy="1032249"/>
          </a:xfrm>
        </p:spPr>
        <p:txBody>
          <a:bodyPr/>
          <a:lstStyle/>
          <a:p>
            <a:pPr algn="ctr"/>
            <a:r>
              <a:rPr lang="en-US" dirty="0" smtClean="0"/>
              <a:t>Establishing Priorities/Goals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61" y="1272209"/>
            <a:ext cx="8925339" cy="4163616"/>
          </a:xfrm>
        </p:spPr>
        <p:txBody>
          <a:bodyPr/>
          <a:lstStyle/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2700" dirty="0">
                <a:solidFill>
                  <a:srgbClr val="092F6D"/>
                </a:solidFill>
              </a:rPr>
              <a:t>Analyze own strengths, weaknesses, learning style – take time to pause, question, reflect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Build Personal Credibility/Trust – Define strategic intent, </a:t>
            </a:r>
            <a:r>
              <a:rPr lang="en-US" sz="2700" b="1" dirty="0" smtClean="0">
                <a:solidFill>
                  <a:srgbClr val="E55031"/>
                </a:solidFill>
              </a:rPr>
              <a:t>connect with people, </a:t>
            </a:r>
            <a:r>
              <a:rPr lang="en-US" sz="2700" dirty="0" smtClean="0"/>
              <a:t>“early wins”</a:t>
            </a:r>
            <a:r>
              <a:rPr lang="en-US" sz="2700" b="1" dirty="0" smtClean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Demonstrate Authenticity – create transparency, show loyalty, confront reality, keep commitments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>
                <a:solidFill>
                  <a:srgbClr val="E55031"/>
                </a:solidFill>
              </a:rPr>
              <a:t>Delineate Outcomes/Metrics for Success </a:t>
            </a:r>
            <a:r>
              <a:rPr lang="en-US" sz="2700" dirty="0" smtClean="0"/>
              <a:t>– clarify expectations, practice accountability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 smtClean="0"/>
              <a:t>Articulate Vision and Goals -                                         Be a change agent </a:t>
            </a:r>
            <a:r>
              <a:rPr lang="en-US" sz="2700" dirty="0" smtClean="0">
                <a:solidFill>
                  <a:srgbClr val="E55031"/>
                </a:solidFill>
              </a:rPr>
              <a:t>(respectfully)</a:t>
            </a:r>
          </a:p>
          <a:p>
            <a:pPr marL="457200" lvl="0" indent="-457200">
              <a:buClr>
                <a:srgbClr val="092F6D"/>
              </a:buClr>
              <a:buFont typeface="Arial" panose="020B0604020202020204" pitchFamily="34" charset="0"/>
              <a:buChar char="•"/>
            </a:pPr>
            <a:r>
              <a:rPr lang="en-US" sz="2700" b="1" dirty="0" smtClean="0">
                <a:solidFill>
                  <a:srgbClr val="E55031"/>
                </a:solidFill>
              </a:rPr>
              <a:t>Create the role, don’t just fill it!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086" y="4543106"/>
            <a:ext cx="2429692" cy="1408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4446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55600"/>
            <a:ext cx="9144000" cy="4562475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7200" b="1" dirty="0" smtClean="0"/>
              <a:t>OBJECTIVE #5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Avoiding Common Pitfalls</a:t>
            </a:r>
            <a:endParaRPr lang="en-US" sz="5400" b="1" dirty="0">
              <a:solidFill>
                <a:srgbClr val="E55031"/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3440158"/>
            <a:ext cx="1914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8009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788" y="433094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What are Common Pitfalls and How Would you Avoid Them?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210928"/>
            <a:ext cx="7988300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Write down 3 common pitfalls during a transition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Write down 3 ways to avoid these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5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 back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355" y="2690949"/>
            <a:ext cx="3791649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9682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410" y="3228546"/>
            <a:ext cx="8386762" cy="620712"/>
          </a:xfrm>
        </p:spPr>
        <p:txBody>
          <a:bodyPr/>
          <a:lstStyle/>
          <a:p>
            <a:pPr algn="ctr"/>
            <a:r>
              <a:rPr lang="en-US" sz="7200" dirty="0" smtClean="0"/>
              <a:t>Background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493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8" y="143691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Common Pitfalls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035395"/>
            <a:ext cx="7988300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Overpromising/Underdelivering – “Human beings are overconfidence machines” – David Brooks, NY Times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“Selective” listening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Falling out of alignment with leadership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Trying to orchestrate change without support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Being inflexible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55031"/>
                </a:solidFill>
              </a:rPr>
              <a:t>Poor communication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Underestimating resources needed to accomplish goals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778" y="3937004"/>
            <a:ext cx="2204996" cy="146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477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8" y="0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Common Pitfalls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764771"/>
            <a:ext cx="8804366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Failure to understand/adapt to organizational culture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Failure to establish strategic priorities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Inadequate “face time” – with peers, subordinates, boss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Hubris - Arriving with “the answer”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Over-reliance on old strategies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Tyranny of the “Urgent”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Conspiracy of Interruptions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55031"/>
                </a:solidFill>
              </a:rPr>
              <a:t>Failure to build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157" y="3949610"/>
            <a:ext cx="31242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973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9816"/>
            <a:ext cx="9144000" cy="1039091"/>
          </a:xfrm>
        </p:spPr>
        <p:txBody>
          <a:bodyPr/>
          <a:lstStyle/>
          <a:p>
            <a:pPr algn="ctr"/>
            <a:r>
              <a:rPr lang="en-US" sz="3400" dirty="0" smtClean="0"/>
              <a:t>Strategies for Avoiding </a:t>
            </a:r>
            <a:r>
              <a:rPr lang="en-US" sz="3400" dirty="0"/>
              <a:t>Common </a:t>
            </a:r>
            <a:r>
              <a:rPr lang="en-US" sz="3400" dirty="0" smtClean="0"/>
              <a:t>Pitfalls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817" y="1208908"/>
            <a:ext cx="8804366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Enlist trusted observer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55031"/>
                </a:solidFill>
              </a:rPr>
              <a:t>Keep </a:t>
            </a:r>
            <a:r>
              <a:rPr lang="en-US" sz="2400" b="1" dirty="0" smtClean="0">
                <a:solidFill>
                  <a:srgbClr val="E55031"/>
                </a:solidFill>
              </a:rPr>
              <a:t>vision</a:t>
            </a:r>
            <a:r>
              <a:rPr lang="en-US" sz="2400" dirty="0" smtClean="0">
                <a:solidFill>
                  <a:srgbClr val="E55031"/>
                </a:solidFill>
              </a:rPr>
              <a:t> in sight </a:t>
            </a:r>
            <a:r>
              <a:rPr lang="en-US" sz="2400" dirty="0" smtClean="0"/>
              <a:t>– plan for demands of new job, esp. time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Continuously self-assess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Let go of the past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Hit the ground running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“See” yourself in new role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Relearn how to learn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Rework your network – go to “them”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Do not over-rely on strengths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Watch out for “underminers”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523" y="2164080"/>
            <a:ext cx="2747554" cy="2747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75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75762" y="0"/>
            <a:ext cx="8301037" cy="4562475"/>
          </a:xfrm>
        </p:spPr>
        <p:txBody>
          <a:bodyPr/>
          <a:lstStyle/>
          <a:p>
            <a:pPr algn="ctr"/>
            <a:endParaRPr lang="en-US" sz="3600" dirty="0" smtClean="0"/>
          </a:p>
          <a:p>
            <a:pPr algn="ctr"/>
            <a:r>
              <a:rPr lang="en-US" sz="7200" b="1" dirty="0" smtClean="0"/>
              <a:t>OBJECTIVE #6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Building New Relationships and Teams</a:t>
            </a:r>
            <a:endParaRPr lang="en-US" sz="5400" b="1" dirty="0">
              <a:solidFill>
                <a:srgbClr val="E55031"/>
              </a:solidFill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380741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0630" y="5842337"/>
            <a:ext cx="8791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See “Strategies </a:t>
            </a:r>
            <a:r>
              <a:rPr lang="en-US" sz="1500" dirty="0">
                <a:solidFill>
                  <a:schemeClr val="tx1"/>
                </a:solidFill>
              </a:rPr>
              <a:t>for Cultivating </a:t>
            </a:r>
            <a:r>
              <a:rPr lang="en-US" sz="1500" dirty="0" smtClean="0">
                <a:solidFill>
                  <a:schemeClr val="tx1"/>
                </a:solidFill>
              </a:rPr>
              <a:t>Career </a:t>
            </a:r>
            <a:r>
              <a:rPr lang="en-US" sz="1500" dirty="0">
                <a:solidFill>
                  <a:schemeClr val="tx1"/>
                </a:solidFill>
              </a:rPr>
              <a:t>Satisfaction and Success </a:t>
            </a:r>
            <a:r>
              <a:rPr lang="en-US" sz="1500" dirty="0" smtClean="0">
                <a:solidFill>
                  <a:schemeClr val="tx1"/>
                </a:solidFill>
              </a:rPr>
              <a:t>through Negotiation</a:t>
            </a:r>
            <a:r>
              <a:rPr lang="en-US" sz="1500" dirty="0">
                <a:solidFill>
                  <a:schemeClr val="tx1"/>
                </a:solidFill>
              </a:rPr>
              <a:t>” available at https://www.aamc.org/download/439462/data/toolkit-negotiations.pdf</a:t>
            </a:r>
          </a:p>
        </p:txBody>
      </p:sp>
    </p:spTree>
    <p:extLst>
      <p:ext uri="{BB962C8B-B14F-4D97-AF65-F5344CB8AC3E}">
        <p14:creationId xmlns:p14="http://schemas.microsoft.com/office/powerpoint/2010/main" val="26164188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850" y="406969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How Would You Build New Relationships/Teams?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88" y="1380745"/>
            <a:ext cx="7988300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Small group/dyad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minutes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Report back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768" y="2130743"/>
            <a:ext cx="3282305" cy="300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417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8" y="117565"/>
            <a:ext cx="8386762" cy="1015393"/>
          </a:xfrm>
        </p:spPr>
        <p:txBody>
          <a:bodyPr/>
          <a:lstStyle/>
          <a:p>
            <a:pPr algn="ctr"/>
            <a:r>
              <a:rPr lang="en-US" dirty="0" smtClean="0"/>
              <a:t>Building </a:t>
            </a:r>
            <a:r>
              <a:rPr lang="en-US" dirty="0"/>
              <a:t>Relationships and </a:t>
            </a:r>
            <a:r>
              <a:rPr lang="en-US" dirty="0" smtClean="0"/>
              <a:t>Teams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25" y="1132959"/>
            <a:ext cx="8804366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Assemble/solidify team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Assess your “team”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? Right mix of skills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? Right team dynamic</a:t>
            </a:r>
          </a:p>
          <a:p>
            <a:pPr marL="855663" lvl="1" indent="-457200">
              <a:buFont typeface="Wingdings" panose="05000000000000000000" pitchFamily="2" charset="2"/>
              <a:buChar char="Ø"/>
            </a:pPr>
            <a:r>
              <a:rPr lang="en-US" sz="2600" dirty="0" smtClean="0"/>
              <a:t>? Right organizational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Keep “good”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May need to restructure – tough early calls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 dirty="0" smtClean="0"/>
              <a:t>Foster collaboration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E55031"/>
                </a:solidFill>
              </a:rPr>
              <a:t>Create supporting alliances and coalitions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May need formal team-building exercises/consultant</a:t>
            </a:r>
            <a:endParaRPr lang="en-US" sz="2600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4" y="750706"/>
            <a:ext cx="3141617" cy="31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75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530" y="184900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“Takeaways”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013" y="1419934"/>
            <a:ext cx="8406221" cy="4562856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Transition </a:t>
            </a:r>
            <a:r>
              <a:rPr lang="en-US" b="1" dirty="0" smtClean="0"/>
              <a:t>NOT</a:t>
            </a:r>
            <a:r>
              <a:rPr lang="en-US" dirty="0" smtClean="0"/>
              <a:t> the same as change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Preparing to leave takes time and planning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Learning ASAP/AMAP about new position critical to success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What worked before may not work again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E55031"/>
                </a:solidFill>
              </a:rPr>
              <a:t>Communication is key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 thoughtful approach will help prevent pitfalls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Team-building is vital and takes time and 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425" y="0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23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7" y="255315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712" y="1410789"/>
            <a:ext cx="8398281" cy="53035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Watkins, MD. Picking the right transition strategy.                     Harvard Business Review, 2007.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Watkins, MD. The First 90 Days: Proven Strategies for Getting Up to Speed Faster and Smarter, Updated and Expanded, 2013.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Goldsmith, M. What Got You Here Won't Get You There: How Successful People Become Even More Successful, 2008</a:t>
            </a:r>
            <a:r>
              <a:rPr lang="en-US" sz="24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 smtClean="0"/>
              <a:t>Ciampa</a:t>
            </a:r>
            <a:r>
              <a:rPr lang="en-US" sz="2400" dirty="0" smtClean="0"/>
              <a:t> D, Watkins M.  Right </a:t>
            </a:r>
            <a:r>
              <a:rPr lang="en-US" sz="2400" dirty="0"/>
              <a:t>From The Start: Taking Charge In A New Leadership </a:t>
            </a:r>
            <a:r>
              <a:rPr lang="en-US" sz="2400" dirty="0" smtClean="0"/>
              <a:t>Role, 2005.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Katzenbach</a:t>
            </a:r>
            <a:r>
              <a:rPr lang="en-US" sz="2400" dirty="0"/>
              <a:t> JR and Smith DK. The wisdom of teams.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err="1"/>
              <a:t>Lencioni</a:t>
            </a:r>
            <a:r>
              <a:rPr lang="en-US" sz="2400" dirty="0"/>
              <a:t> P.  The five dysfunctions of a team.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668" y="0"/>
            <a:ext cx="1612331" cy="1410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7628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Additional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025" y="1182632"/>
            <a:ext cx="7988300" cy="47672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Bickel J.  Deciphering the organizational culture and developing political savvy. Academic Physician &amp; Scientist, 2005.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Morahan</a:t>
            </a:r>
            <a:r>
              <a:rPr lang="en-US" sz="2400" dirty="0"/>
              <a:t> P.  Traversing career changes gracefully. Academic Physician &amp; Scientist, 2002.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Grigsby K. Five ways to fail as a new leader in academic medicine. Academic Physician &amp; Scientist, 2010.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http://www.kornferryinstitute.com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http://www.cvdtraining.pitt.edu/docs/Johnson2009_Essays.pdf</a:t>
            </a:r>
          </a:p>
          <a:p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794" y="5178287"/>
            <a:ext cx="3429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65474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0" name="Object 2"/>
          <p:cNvGraphicFramePr>
            <a:graphicFrameLocks noChangeAspect="1"/>
          </p:cNvGraphicFramePr>
          <p:nvPr>
            <p:extLst/>
          </p:nvPr>
        </p:nvGraphicFramePr>
        <p:xfrm>
          <a:off x="3126377" y="0"/>
          <a:ext cx="2769326" cy="33577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Photo" r:id="rId3" imgW="3572374" imgH="4571429" progId="MSPhotoEd.3">
                  <p:embed/>
                </p:oleObj>
              </mc:Choice>
              <mc:Fallback>
                <p:oleObj name="Photo Editor Photo" r:id="rId3" imgW="3572374" imgH="4571429" progId="MSPhotoEd.3">
                  <p:embed/>
                  <p:pic>
                    <p:nvPicPr>
                      <p:cNvPr id="11469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6377" y="0"/>
                        <a:ext cx="2769326" cy="335770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00" name="Picture 32" descr="C:\Users\chattera\AppData\Local\Microsoft\Windows\Temporary Internet Files\Content.Outlook\U1RCTU7C\photo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17" y="3353889"/>
            <a:ext cx="4672148" cy="3504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22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Change vs. Transition – Change is Easy, Transition Hurts!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7383" y="5793596"/>
            <a:ext cx="6531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solidFill>
                  <a:srgbClr val="092F6D"/>
                </a:solidFill>
                <a:hlinkClick r:id="rId3"/>
              </a:rPr>
              <a:t>From “Managing Transitions” by </a:t>
            </a:r>
            <a:r>
              <a:rPr lang="en-US" sz="1400" b="0" dirty="0">
                <a:solidFill>
                  <a:srgbClr val="092F6D"/>
                </a:solidFill>
                <a:hlinkClick r:id="rId3"/>
              </a:rPr>
              <a:t>William </a:t>
            </a:r>
            <a:r>
              <a:rPr lang="en-US" sz="1400" b="0" dirty="0" smtClean="0">
                <a:solidFill>
                  <a:srgbClr val="092F6D"/>
                </a:solidFill>
                <a:hlinkClick r:id="rId3"/>
              </a:rPr>
              <a:t>Bridges. Available at http</a:t>
            </a:r>
            <a:r>
              <a:rPr lang="en-US" sz="1400" b="0" dirty="0">
                <a:solidFill>
                  <a:srgbClr val="092F6D"/>
                </a:solidFill>
                <a:hlinkClick r:id="rId3"/>
              </a:rPr>
              <a:t>://</a:t>
            </a:r>
            <a:r>
              <a:rPr lang="en-US" sz="1400" b="0" dirty="0" smtClean="0">
                <a:solidFill>
                  <a:srgbClr val="092F6D"/>
                </a:solidFill>
                <a:hlinkClick r:id="rId3"/>
              </a:rPr>
              <a:t>www.moravian.org/wp-content/uploads/2013/06/Bridges_Transition_Model.pdf</a:t>
            </a:r>
            <a:endParaRPr lang="en-US" sz="1400" b="0" dirty="0">
              <a:solidFill>
                <a:srgbClr val="092F6D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82" y="1024174"/>
            <a:ext cx="8384023" cy="46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8214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3738" y="0"/>
            <a:ext cx="2676525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25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782" y="263277"/>
            <a:ext cx="8386762" cy="620712"/>
          </a:xfrm>
        </p:spPr>
        <p:txBody>
          <a:bodyPr/>
          <a:lstStyle/>
          <a:p>
            <a:pPr algn="ctr"/>
            <a:r>
              <a:rPr lang="en-US" dirty="0" smtClean="0"/>
              <a:t>Why People Change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2" y="1250117"/>
            <a:ext cx="8543108" cy="456285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600" dirty="0" smtClean="0"/>
              <a:t>Get recruited/asked to take on new role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600" dirty="0" smtClean="0"/>
              <a:t>Figure it is time to change </a:t>
            </a:r>
          </a:p>
          <a:p>
            <a:pPr algn="ctr"/>
            <a:endParaRPr lang="en-US" sz="3600" b="1" dirty="0" smtClean="0"/>
          </a:p>
          <a:p>
            <a:pPr algn="ctr"/>
            <a:r>
              <a:rPr lang="en-US" sz="3600" b="1" dirty="0" smtClean="0"/>
              <a:t>How many of you: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Have Transitioned Recently?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May Transition in the </a:t>
            </a:r>
            <a:r>
              <a:rPr lang="en-US" sz="3600" dirty="0"/>
              <a:t>N</a:t>
            </a:r>
            <a:r>
              <a:rPr lang="en-US" sz="3600" dirty="0" smtClean="0"/>
              <a:t>ear Future?</a:t>
            </a:r>
          </a:p>
          <a:p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880" y="2295525"/>
            <a:ext cx="2103120" cy="2720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4121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5155" y="5776202"/>
            <a:ext cx="5378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92F6D"/>
                </a:solidFill>
              </a:rPr>
              <a:t>S</a:t>
            </a:r>
            <a:r>
              <a:rPr lang="en-US" b="0" dirty="0" smtClean="0">
                <a:solidFill>
                  <a:srgbClr val="092F6D"/>
                </a:solidFill>
              </a:rPr>
              <a:t>elect AAMC Faculty </a:t>
            </a:r>
            <a:r>
              <a:rPr lang="en-US" b="0" dirty="0">
                <a:solidFill>
                  <a:srgbClr val="092F6D"/>
                </a:solidFill>
              </a:rPr>
              <a:t>Forward data from 2011</a:t>
            </a:r>
            <a:endParaRPr lang="en-US" dirty="0">
              <a:solidFill>
                <a:srgbClr val="092F6D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1" y="133048"/>
            <a:ext cx="8709721" cy="564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 bwMode="auto">
          <a:xfrm>
            <a:off x="5120640" y="2821577"/>
            <a:ext cx="966651" cy="692332"/>
          </a:xfrm>
          <a:prstGeom prst="ellipse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endParaRPr lang="en-US" dirty="0" smtClean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587" y="2801121"/>
            <a:ext cx="9937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9064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65155" y="5737014"/>
            <a:ext cx="53788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rgbClr val="092F6D"/>
                </a:solidFill>
              </a:rPr>
              <a:t>S</a:t>
            </a:r>
            <a:r>
              <a:rPr lang="en-US" b="0" dirty="0" smtClean="0">
                <a:solidFill>
                  <a:srgbClr val="092F6D"/>
                </a:solidFill>
              </a:rPr>
              <a:t>elect AAMC Faculty </a:t>
            </a:r>
            <a:r>
              <a:rPr lang="en-US" b="0" dirty="0">
                <a:solidFill>
                  <a:srgbClr val="092F6D"/>
                </a:solidFill>
              </a:rPr>
              <a:t>Forward data from 2011</a:t>
            </a:r>
            <a:endParaRPr lang="en-US" dirty="0">
              <a:solidFill>
                <a:srgbClr val="092F6D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14325" y="414626"/>
            <a:ext cx="8386762" cy="620712"/>
          </a:xfrm>
        </p:spPr>
        <p:txBody>
          <a:bodyPr/>
          <a:lstStyle/>
          <a:p>
            <a:pPr algn="ctr"/>
            <a:r>
              <a:rPr lang="en-US" dirty="0"/>
              <a:t>Factors that predict</a:t>
            </a:r>
            <a:br>
              <a:rPr lang="en-US" dirty="0"/>
            </a:br>
            <a:r>
              <a:rPr lang="en-US" dirty="0"/>
              <a:t>Intent to Leave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5031"/>
                </a:solidFill>
              </a:rPr>
              <a:t>Nature of </a:t>
            </a:r>
            <a:r>
              <a:rPr lang="en-US" dirty="0" smtClean="0">
                <a:solidFill>
                  <a:srgbClr val="E55031"/>
                </a:solidFill>
              </a:rPr>
              <a:t>work - 83%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5031"/>
                </a:solidFill>
              </a:rPr>
              <a:t>Collegiality + </a:t>
            </a:r>
            <a:r>
              <a:rPr lang="en-US" dirty="0" smtClean="0">
                <a:solidFill>
                  <a:srgbClr val="E55031"/>
                </a:solidFill>
              </a:rPr>
              <a:t>Collaboration - 72%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E55031"/>
                </a:solidFill>
              </a:rPr>
              <a:t>Relationship with </a:t>
            </a:r>
            <a:r>
              <a:rPr lang="en-US" dirty="0" smtClean="0">
                <a:solidFill>
                  <a:srgbClr val="E55031"/>
                </a:solidFill>
              </a:rPr>
              <a:t>supervisor - 70%</a:t>
            </a:r>
            <a:endParaRPr lang="en-US" dirty="0">
              <a:solidFill>
                <a:srgbClr val="E5503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Focus </a:t>
            </a:r>
            <a:r>
              <a:rPr lang="en-US" dirty="0"/>
              <a:t>on medical school </a:t>
            </a:r>
            <a:r>
              <a:rPr lang="en-US" dirty="0" smtClean="0"/>
              <a:t>mission - 67%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Workplace </a:t>
            </a:r>
            <a:r>
              <a:rPr lang="en-US" dirty="0" smtClean="0"/>
              <a:t>Culture - 67%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Faculty Recruitment + </a:t>
            </a:r>
            <a:r>
              <a:rPr lang="en-US" dirty="0" smtClean="0"/>
              <a:t>Retention - 63%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Compensation + </a:t>
            </a:r>
            <a:r>
              <a:rPr lang="en-US" dirty="0" smtClean="0"/>
              <a:t>Benefits - 62%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Medical school </a:t>
            </a:r>
            <a:r>
              <a:rPr lang="en-US" dirty="0" smtClean="0"/>
              <a:t>governance - 45%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461" y="6137124"/>
            <a:ext cx="8817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tx1"/>
                </a:solidFill>
              </a:rPr>
              <a:t>*Items in </a:t>
            </a:r>
            <a:r>
              <a:rPr lang="en-US" sz="1500" dirty="0" smtClean="0">
                <a:solidFill>
                  <a:srgbClr val="E55031"/>
                </a:solidFill>
              </a:rPr>
              <a:t>red</a:t>
            </a:r>
            <a:r>
              <a:rPr lang="en-US" sz="1500" dirty="0" smtClean="0">
                <a:solidFill>
                  <a:schemeClr val="tx1"/>
                </a:solidFill>
              </a:rPr>
              <a:t> font are designed to draw the attendee’s attention to them</a:t>
            </a:r>
            <a:endParaRPr lang="en-US" sz="15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824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467" y="280624"/>
            <a:ext cx="8386762" cy="620712"/>
          </a:xfrm>
        </p:spPr>
        <p:txBody>
          <a:bodyPr/>
          <a:lstStyle/>
          <a:p>
            <a:pPr algn="ctr"/>
            <a:r>
              <a:rPr lang="en-US" sz="4400" dirty="0" smtClean="0"/>
              <a:t>Objectives     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90317" y="1373872"/>
            <a:ext cx="8758920" cy="4562856"/>
          </a:xfrm>
        </p:spPr>
        <p:txBody>
          <a:bodyPr/>
          <a:lstStyle/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 smtClean="0">
                <a:latin typeface="Calibri"/>
                <a:ea typeface="Calibri"/>
              </a:rPr>
              <a:t>Identify </a:t>
            </a:r>
            <a:r>
              <a:rPr lang="en-US" b="1" dirty="0" smtClean="0">
                <a:latin typeface="Calibri"/>
                <a:ea typeface="Calibri"/>
              </a:rPr>
              <a:t>need/opportunity</a:t>
            </a:r>
            <a:r>
              <a:rPr lang="en-US" dirty="0" smtClean="0">
                <a:latin typeface="Calibri"/>
                <a:ea typeface="Calibri"/>
              </a:rPr>
              <a:t> for transition</a:t>
            </a: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dirty="0" smtClean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 smtClean="0">
                <a:latin typeface="Calibri"/>
                <a:ea typeface="Calibri"/>
              </a:rPr>
              <a:t>Prioritize </a:t>
            </a:r>
            <a:r>
              <a:rPr lang="en-US" b="1" dirty="0">
                <a:latin typeface="Calibri"/>
                <a:ea typeface="Calibri"/>
              </a:rPr>
              <a:t>tasks associated with leaving </a:t>
            </a:r>
            <a:r>
              <a:rPr lang="en-US" dirty="0">
                <a:latin typeface="Calibri"/>
                <a:ea typeface="Calibri"/>
              </a:rPr>
              <a:t>a position </a:t>
            </a:r>
            <a:r>
              <a:rPr lang="en-US" dirty="0" smtClean="0">
                <a:latin typeface="Calibri"/>
                <a:ea typeface="Calibri"/>
              </a:rPr>
              <a:t>and institution</a:t>
            </a: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dirty="0" smtClean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 smtClean="0">
                <a:latin typeface="Calibri"/>
                <a:ea typeface="Calibri"/>
              </a:rPr>
              <a:t>Describe </a:t>
            </a:r>
            <a:r>
              <a:rPr lang="en-US" dirty="0">
                <a:latin typeface="Calibri"/>
                <a:ea typeface="Calibri"/>
              </a:rPr>
              <a:t>strategies to </a:t>
            </a:r>
            <a:r>
              <a:rPr lang="en-US" b="1" dirty="0">
                <a:latin typeface="Calibri"/>
                <a:ea typeface="Calibri"/>
              </a:rPr>
              <a:t>enhance knowledge of the new organization</a:t>
            </a:r>
            <a:r>
              <a:rPr lang="en-US" dirty="0">
                <a:latin typeface="Calibri"/>
                <a:ea typeface="Calibri"/>
              </a:rPr>
              <a:t> and </a:t>
            </a:r>
            <a:r>
              <a:rPr lang="en-US" b="1" dirty="0">
                <a:latin typeface="Calibri"/>
                <a:ea typeface="Calibri"/>
              </a:rPr>
              <a:t>establish </a:t>
            </a:r>
            <a:r>
              <a:rPr lang="en-US" b="1" dirty="0" smtClean="0">
                <a:latin typeface="Calibri"/>
                <a:ea typeface="Calibri"/>
              </a:rPr>
              <a:t>priorities</a:t>
            </a: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b="1" dirty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 smtClean="0">
                <a:latin typeface="Calibri"/>
                <a:ea typeface="Calibri"/>
              </a:rPr>
              <a:t>Establish </a:t>
            </a:r>
            <a:r>
              <a:rPr lang="en-US" b="1" dirty="0">
                <a:latin typeface="Calibri"/>
                <a:ea typeface="Calibri"/>
              </a:rPr>
              <a:t>goals to be accomplished </a:t>
            </a:r>
            <a:r>
              <a:rPr lang="en-US" b="1" dirty="0" smtClean="0">
                <a:latin typeface="Calibri"/>
                <a:ea typeface="Calibri"/>
              </a:rPr>
              <a:t>early</a:t>
            </a: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dirty="0" smtClean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b="1" dirty="0" smtClean="0">
                <a:latin typeface="Calibri"/>
                <a:ea typeface="Calibri"/>
              </a:rPr>
              <a:t>Avoid </a:t>
            </a:r>
            <a:r>
              <a:rPr lang="en-US" b="1" dirty="0">
                <a:latin typeface="Calibri"/>
                <a:ea typeface="Calibri"/>
              </a:rPr>
              <a:t>common </a:t>
            </a:r>
            <a:r>
              <a:rPr lang="en-US" b="1" dirty="0" smtClean="0">
                <a:latin typeface="Calibri"/>
                <a:ea typeface="Calibri"/>
              </a:rPr>
              <a:t>pitfalls</a:t>
            </a:r>
            <a:endParaRPr lang="en-US" dirty="0" smtClean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endParaRPr lang="en-US" dirty="0" smtClean="0">
              <a:latin typeface="Calibri"/>
              <a:ea typeface="Calibri"/>
            </a:endParaRPr>
          </a:p>
          <a:p>
            <a:pPr marL="1428750" marR="0" indent="-514350"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lang="en-US" dirty="0" smtClean="0">
                <a:latin typeface="Calibri"/>
                <a:ea typeface="Calibri"/>
              </a:rPr>
              <a:t>Describe </a:t>
            </a:r>
            <a:r>
              <a:rPr lang="en-US" dirty="0">
                <a:latin typeface="Calibri"/>
                <a:ea typeface="Calibri"/>
              </a:rPr>
              <a:t>methods of </a:t>
            </a:r>
            <a:r>
              <a:rPr lang="en-US" b="1" dirty="0">
                <a:latin typeface="Calibri"/>
                <a:ea typeface="Calibri"/>
              </a:rPr>
              <a:t>building new collaborative relationships and effective </a:t>
            </a:r>
            <a:r>
              <a:rPr lang="en-US" b="1" dirty="0" smtClean="0">
                <a:latin typeface="Calibri"/>
                <a:ea typeface="Calibri"/>
              </a:rPr>
              <a:t>teams</a:t>
            </a:r>
            <a:endParaRPr lang="en-US" b="1" dirty="0">
              <a:latin typeface="Calibri"/>
              <a:ea typeface="Calibri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286" y="104502"/>
            <a:ext cx="2304714" cy="15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16197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861" y="194848"/>
            <a:ext cx="7988300" cy="4562475"/>
          </a:xfrm>
        </p:spPr>
        <p:txBody>
          <a:bodyPr/>
          <a:lstStyle/>
          <a:p>
            <a:pPr algn="ctr"/>
            <a:endParaRPr lang="en-US" sz="3600" dirty="0"/>
          </a:p>
          <a:p>
            <a:pPr algn="ctr"/>
            <a:r>
              <a:rPr lang="en-US" sz="7200" b="1" dirty="0" smtClean="0"/>
              <a:t>OBJECTIVE #1</a:t>
            </a:r>
          </a:p>
          <a:p>
            <a:pPr algn="ctr"/>
            <a:r>
              <a:rPr lang="en-US" sz="5400" b="1" dirty="0" smtClean="0">
                <a:solidFill>
                  <a:srgbClr val="E55031"/>
                </a:solidFill>
              </a:rPr>
              <a:t>Identifying </a:t>
            </a:r>
            <a:r>
              <a:rPr lang="en-US" sz="5400" b="1" dirty="0">
                <a:solidFill>
                  <a:srgbClr val="E55031"/>
                </a:solidFill>
              </a:rPr>
              <a:t>Need/Opportunity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650" y="4441781"/>
            <a:ext cx="432435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028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DVSETTINGS" val="1"/>
  <p:tag name="ADVSHOWMETER" val="0"/>
  <p:tag name="ADVGLOBALTRANSITION" val="-1"/>
  <p:tag name="ADVSCREENWIDTH" val="800"/>
  <p:tag name="ADVSCREENHEIGHT" val="600"/>
  <p:tag name="ADVFASTTRANSITIONS" val="1"/>
  <p:tag name="ADVGAMMA" val="0.000000"/>
  <p:tag name="ADVDIMBULLETS" val="0"/>
  <p:tag name="ADVPANSCAN" val="0"/>
  <p:tag name="ADVBEVELING" val="0"/>
  <p:tag name="ADVSHADOWS" val="1"/>
  <p:tag name="ADVAATEXT" val="1"/>
  <p:tag name="ADVAASHAPES" val="1"/>
  <p:tag name="ARTICULATE_PROJECT_OPEN" val="0"/>
  <p:tag name="MMPROD_NEXTUNIQUEID" val="10010"/>
  <p:tag name="MMPROD_UIDATA" val="&lt;database version=&quot;7.0&quot;&gt;&lt;object type=&quot;1&quot; unique_id=&quot;10001&quot;&gt;&lt;object type=&quot;8&quot; unique_id=&quot;217895&quot;&gt;&lt;/object&gt;&lt;object type=&quot;2&quot; unique_id=&quot;217896&quot;&gt;&lt;object type=&quot;3&quot; unique_id=&quot;217897&quot;&gt;&lt;property id=&quot;20148&quot; value=&quot;5&quot;/&gt;&lt;property id=&quot;20300&quot; value=&quot;Slide 1&quot;/&gt;&lt;property id=&quot;20307&quot; value=&quot;257&quot;/&gt;&lt;/object&gt;&lt;object type=&quot;3&quot; unique_id=&quot;217898&quot;&gt;&lt;property id=&quot;20148&quot; value=&quot;5&quot;/&gt;&lt;property id=&quot;20300&quot; value=&quot;Slide 2 - &amp;quot;Add Chart title&amp;quot;&quot;/&gt;&lt;property id=&quot;20307&quot; value=&quot;566&quot;/&gt;&lt;/object&gt;&lt;object type=&quot;3&quot; unique_id=&quot;217899&quot;&gt;&lt;property id=&quot;20148&quot; value=&quot;5&quot;/&gt;&lt;property id=&quot;20300&quot; value=&quot;Slide 3 - &amp;quot;Chart template&amp;quot;&quot;/&gt;&lt;property id=&quot;20307&quot; value=&quot;567&quot;/&gt;&lt;/object&gt;&lt;object type=&quot;3&quot; unique_id=&quot;217900&quot;&gt;&lt;property id=&quot;20148&quot; value=&quot;5&quot;/&gt;&lt;property id=&quot;20300&quot; value=&quot;Slide 4&quot;/&gt;&lt;property id=&quot;20307&quot; value=&quot;561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Toolkit 7">
  <a:themeElements>
    <a:clrScheme name="GWIMS PPT Colors">
      <a:dk1>
        <a:srgbClr val="092F6D"/>
      </a:dk1>
      <a:lt1>
        <a:srgbClr val="FFFFFF"/>
      </a:lt1>
      <a:dk2>
        <a:srgbClr val="543977"/>
      </a:dk2>
      <a:lt2>
        <a:srgbClr val="CBCBFE"/>
      </a:lt2>
      <a:accent1>
        <a:srgbClr val="543977"/>
      </a:accent1>
      <a:accent2>
        <a:srgbClr val="809195"/>
      </a:accent2>
      <a:accent3>
        <a:srgbClr val="092F6D"/>
      </a:accent3>
      <a:accent4>
        <a:srgbClr val="339866"/>
      </a:accent4>
      <a:accent5>
        <a:srgbClr val="FF8000"/>
      </a:accent5>
      <a:accent6>
        <a:srgbClr val="CBCBFE"/>
      </a:accent6>
      <a:hlink>
        <a:srgbClr val="092F6D"/>
      </a:hlink>
      <a:folHlink>
        <a:srgbClr val="092F6D"/>
      </a:folHlink>
    </a:clrScheme>
    <a:fontScheme name="AAMC White 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MC White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8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C2C93F"/>
        </a:accent1>
        <a:accent2>
          <a:srgbClr val="54609E"/>
        </a:accent2>
        <a:accent3>
          <a:srgbClr val="AAADBA"/>
        </a:accent3>
        <a:accent4>
          <a:srgbClr val="D6D6D6"/>
        </a:accent4>
        <a:accent5>
          <a:srgbClr val="DDE1AF"/>
        </a:accent5>
        <a:accent6>
          <a:srgbClr val="4B568F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9">
        <a:dk1>
          <a:srgbClr val="339866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0">
        <a:dk1>
          <a:srgbClr val="8E0000"/>
        </a:dk1>
        <a:lt1>
          <a:srgbClr val="FAFAFA"/>
        </a:lt1>
        <a:dk2>
          <a:srgbClr val="092F6D"/>
        </a:dk2>
        <a:lt2>
          <a:srgbClr val="FEBD67"/>
        </a:lt2>
        <a:accent1>
          <a:srgbClr val="339866"/>
        </a:accent1>
        <a:accent2>
          <a:srgbClr val="C1C83F"/>
        </a:accent2>
        <a:accent3>
          <a:srgbClr val="AAADBA"/>
        </a:accent3>
        <a:accent4>
          <a:srgbClr val="D6D6D6"/>
        </a:accent4>
        <a:accent5>
          <a:srgbClr val="ADCAB8"/>
        </a:accent5>
        <a:accent6>
          <a:srgbClr val="AFB538"/>
        </a:accent6>
        <a:hlink>
          <a:srgbClr val="FFFFFF"/>
        </a:hlink>
        <a:folHlink>
          <a:srgbClr val="54609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AMC White template 11">
        <a:dk1>
          <a:srgbClr val="092F6D"/>
        </a:dk1>
        <a:lt1>
          <a:srgbClr val="F9F9F9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BFBFB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2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CE6F18"/>
        </a:accent1>
        <a:accent2>
          <a:srgbClr val="C1C83F"/>
        </a:accent2>
        <a:accent3>
          <a:srgbClr val="FFFFFF"/>
        </a:accent3>
        <a:accent4>
          <a:srgbClr val="06275C"/>
        </a:accent4>
        <a:accent5>
          <a:srgbClr val="E3BBAB"/>
        </a:accent5>
        <a:accent6>
          <a:srgbClr val="AFB538"/>
        </a:accent6>
        <a:hlink>
          <a:srgbClr val="092F6D"/>
        </a:hlink>
        <a:folHlink>
          <a:srgbClr val="3397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AMC White template 13">
        <a:dk1>
          <a:srgbClr val="092F6D"/>
        </a:dk1>
        <a:lt1>
          <a:srgbClr val="FFFFFF"/>
        </a:lt1>
        <a:dk2>
          <a:srgbClr val="092F6D"/>
        </a:dk2>
        <a:lt2>
          <a:srgbClr val="475185"/>
        </a:lt2>
        <a:accent1>
          <a:srgbClr val="800000"/>
        </a:accent1>
        <a:accent2>
          <a:srgbClr val="809195"/>
        </a:accent2>
        <a:accent3>
          <a:srgbClr val="FFFFFF"/>
        </a:accent3>
        <a:accent4>
          <a:srgbClr val="06275C"/>
        </a:accent4>
        <a:accent5>
          <a:srgbClr val="C0AAAA"/>
        </a:accent5>
        <a:accent6>
          <a:srgbClr val="738387"/>
        </a:accent6>
        <a:hlink>
          <a:srgbClr val="092F6D"/>
        </a:hlink>
        <a:folHlink>
          <a:srgbClr val="256F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99"/>
      </a:dk2>
      <a:lt2>
        <a:srgbClr val="FFFF00"/>
      </a:lt2>
      <a:accent1>
        <a:srgbClr val="00CC99"/>
      </a:accent1>
      <a:accent2>
        <a:srgbClr val="3333CC"/>
      </a:accent2>
      <a:accent3>
        <a:srgbClr val="AAAAC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9F6208505EB441AB5F56A62943A9EB" ma:contentTypeVersion="0" ma:contentTypeDescription="Create a new document." ma:contentTypeScope="" ma:versionID="14d774871acdc6b72d0a9200d936873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D7B193-0E60-41D3-9DF0-97196469005F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6E9A837-AA18-4820-B130-BF81622EA3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D97A966-9F78-48AD-A238-42EA7805DD1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Toolkit 7</Template>
  <TotalTime>150</TotalTime>
  <Words>1687</Words>
  <Application>Microsoft Office PowerPoint</Application>
  <PresentationFormat>On-screen Show (4:3)</PresentationFormat>
  <Paragraphs>278</Paragraphs>
  <Slides>40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Calibri</vt:lpstr>
      <vt:lpstr>Symbol</vt:lpstr>
      <vt:lpstr>Times New Roman</vt:lpstr>
      <vt:lpstr>Wingdings</vt:lpstr>
      <vt:lpstr>Toolkit 7</vt:lpstr>
      <vt:lpstr>Default Design</vt:lpstr>
      <vt:lpstr>Photo Editor Photo</vt:lpstr>
      <vt:lpstr>PowerPoint Presentation</vt:lpstr>
      <vt:lpstr>“Not in His Goals but in His Transitions man is great” - Emerson</vt:lpstr>
      <vt:lpstr>Background</vt:lpstr>
      <vt:lpstr>Change vs. Transition – Change is Easy, Transition Hurts!</vt:lpstr>
      <vt:lpstr>Why People Change Roles</vt:lpstr>
      <vt:lpstr>PowerPoint Presentation</vt:lpstr>
      <vt:lpstr>Factors that predict Intent to Leave</vt:lpstr>
      <vt:lpstr>Objectives      </vt:lpstr>
      <vt:lpstr>PowerPoint Presentation</vt:lpstr>
      <vt:lpstr>Strategies to Identify Need/Opportunity  Where are the “Hot Jobs”?</vt:lpstr>
      <vt:lpstr>Strategies to Identify  Need/Opportunity Where are the “Hot Jobs”?</vt:lpstr>
      <vt:lpstr>PowerPoint Presentation</vt:lpstr>
      <vt:lpstr>How Would You Prioritize Tasks?</vt:lpstr>
      <vt:lpstr> Leaving Gracefully (and with Integrity)</vt:lpstr>
      <vt:lpstr>1) What to Include in a Transition Plan</vt:lpstr>
      <vt:lpstr>2) Things to include on a TO DO List</vt:lpstr>
      <vt:lpstr>2) Things to include on  a TO DO List (cont.)</vt:lpstr>
      <vt:lpstr>3) &amp; 4)Timetable/Communications</vt:lpstr>
      <vt:lpstr>5) Succession Plan/Delegation</vt:lpstr>
      <vt:lpstr>PowerPoint Presentation</vt:lpstr>
      <vt:lpstr>What is “culture” and how do I learn it?</vt:lpstr>
      <vt:lpstr>Definition of “Culture”</vt:lpstr>
      <vt:lpstr> Knowledge of New Organization</vt:lpstr>
      <vt:lpstr>PowerPoint Presentation</vt:lpstr>
      <vt:lpstr>How Would You Establish Priorities?</vt:lpstr>
      <vt:lpstr>Establishing Priorities/Goals</vt:lpstr>
      <vt:lpstr>Establishing Priorities/Goals (cont.)</vt:lpstr>
      <vt:lpstr>PowerPoint Presentation</vt:lpstr>
      <vt:lpstr>What are Common Pitfalls and How Would you Avoid Them?</vt:lpstr>
      <vt:lpstr>Common Pitfalls</vt:lpstr>
      <vt:lpstr>Common Pitfalls (cont.)</vt:lpstr>
      <vt:lpstr>Strategies for Avoiding Common Pitfalls</vt:lpstr>
      <vt:lpstr>PowerPoint Presentation</vt:lpstr>
      <vt:lpstr>How Would You Build New Relationships/Teams?</vt:lpstr>
      <vt:lpstr>Building Relationships and Teams </vt:lpstr>
      <vt:lpstr>“Takeaways”</vt:lpstr>
      <vt:lpstr>Additional Resources</vt:lpstr>
      <vt:lpstr>Additional Resources</vt:lpstr>
      <vt:lpstr>PowerPoint Presentation</vt:lpstr>
      <vt:lpstr>PowerPoint Presentation</vt:lpstr>
    </vt:vector>
  </TitlesOfParts>
  <Company>AAMC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ecoakley</dc:creator>
  <cp:lastModifiedBy>VanSloten, Megan M</cp:lastModifiedBy>
  <cp:revision>26</cp:revision>
  <cp:lastPrinted>2004-07-27T15:39:03Z</cp:lastPrinted>
  <dcterms:created xsi:type="dcterms:W3CDTF">2013-01-16T21:33:17Z</dcterms:created>
  <dcterms:modified xsi:type="dcterms:W3CDTF">2018-10-25T20:23:19Z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0x010100459F6208505EB441AB5F56A62943A9EB</vt:lpwstr>
  </property>
</Properties>
</file>